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8" r:id="rId14"/>
    <p:sldId id="269" r:id="rId15"/>
    <p:sldId id="290" r:id="rId16"/>
    <p:sldId id="291" r:id="rId17"/>
    <p:sldId id="270" r:id="rId18"/>
    <p:sldId id="271" r:id="rId19"/>
    <p:sldId id="274" r:id="rId20"/>
    <p:sldId id="275" r:id="rId21"/>
    <p:sldId id="292" r:id="rId22"/>
    <p:sldId id="293"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embeddedFontLst>
    <p:embeddedFont>
      <p:font typeface="Corbel" panose="020B050302020402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Questrial" pitchFamily="2" charset="77"/>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brXSNCP37NWDtzvPL7P6Chnff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1"/>
    <p:restoredTop sz="94665"/>
  </p:normalViewPr>
  <p:slideViewPr>
    <p:cSldViewPr snapToGrid="0">
      <p:cViewPr varScale="1">
        <p:scale>
          <a:sx n="89" d="100"/>
          <a:sy n="89" d="100"/>
        </p:scale>
        <p:origin x="6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12c9268722_6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312c9268722_6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312c9268722_6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141a68d900_4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g3141a68d900_4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141a68d900_4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b1424838d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b1424838d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3b1424838d0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d56a06705b_1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d56a06705b_1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d56a06705b_1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a:extLst>
            <a:ext uri="{FF2B5EF4-FFF2-40B4-BE49-F238E27FC236}">
              <a16:creationId xmlns:a16="http://schemas.microsoft.com/office/drawing/2014/main" id="{64EF7856-EEE2-59B1-CEDE-FE5788E0F263}"/>
            </a:ext>
          </a:extLst>
        </p:cNvPr>
        <p:cNvGrpSpPr/>
        <p:nvPr/>
      </p:nvGrpSpPr>
      <p:grpSpPr>
        <a:xfrm>
          <a:off x="0" y="0"/>
          <a:ext cx="0" cy="0"/>
          <a:chOff x="0" y="0"/>
          <a:chExt cx="0" cy="0"/>
        </a:xfrm>
      </p:grpSpPr>
      <p:sp>
        <p:nvSpPr>
          <p:cNvPr id="254" name="Google Shape;254;g2d56a06705b_1_166:notes">
            <a:extLst>
              <a:ext uri="{FF2B5EF4-FFF2-40B4-BE49-F238E27FC236}">
                <a16:creationId xmlns:a16="http://schemas.microsoft.com/office/drawing/2014/main" id="{B03FC385-8B4A-2C56-689E-3C6718669E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d56a06705b_1_166:notes">
            <a:extLst>
              <a:ext uri="{FF2B5EF4-FFF2-40B4-BE49-F238E27FC236}">
                <a16:creationId xmlns:a16="http://schemas.microsoft.com/office/drawing/2014/main" id="{B6864ADC-BB16-360D-E130-083EA48DE8A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2d56a06705b_1_166:notes">
            <a:extLst>
              <a:ext uri="{FF2B5EF4-FFF2-40B4-BE49-F238E27FC236}">
                <a16:creationId xmlns:a16="http://schemas.microsoft.com/office/drawing/2014/main" id="{4516FB2D-4FA9-A171-61A0-2C68E3D968E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13</a:t>
            </a:fld>
            <a:endParaRPr/>
          </a:p>
        </p:txBody>
      </p:sp>
    </p:spTree>
    <p:extLst>
      <p:ext uri="{BB962C8B-B14F-4D97-AF65-F5344CB8AC3E}">
        <p14:creationId xmlns:p14="http://schemas.microsoft.com/office/powerpoint/2010/main" val="1910879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37420756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3137420756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137420756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1374207566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1374207566_1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31374207566_1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1374207566_1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31374207566_1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31374207566_1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374207566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1374207566_1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31374207566_1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b120909655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3b120909655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3b120909655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141a68d900_9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3141a68d900_9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3141a68d900_9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d56a06705b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d56a06705b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2d56a06705b_1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d56a06705b_1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d56a06705b_1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g2d56a06705b_1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6125d965a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36125d965a4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36125d965a4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d56a06705b_1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2d56a06705b_1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2d56a06705b_1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d56a06705b_1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2d56a06705b_1_1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g2d56a06705b_1_1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052f1463f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3052f1463f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3052f1463f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66099696c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3566099696c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3566099696c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d56a06705b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d56a06705b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2d56a06705b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565ab24557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3565ab24557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3565ab24557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56a06705b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d56a06705b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2d56a06705b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4ed9cc45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354ed9cc45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b1424838d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3b1424838d0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3b1424838d0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d56a06705b_1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d56a06705b_1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d56a06705b_1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d56a06705b_1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d56a06705b_1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2d56a06705b_1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d56a06705b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d56a06705b_1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d56a06705b_1_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fr-FR" sz="1200"/>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2"/>
          <p:cNvSpPr>
            <a:spLocks noGrp="1"/>
          </p:cNvSpPr>
          <p:nvPr>
            <p:ph type="pic" idx="2"/>
          </p:nvPr>
        </p:nvSpPr>
        <p:spPr>
          <a:xfrm>
            <a:off x="5183188" y="987425"/>
            <a:ext cx="6172200" cy="4873625"/>
          </a:xfrm>
          <a:prstGeom prst="rect">
            <a:avLst/>
          </a:prstGeom>
          <a:noFill/>
          <a:ln>
            <a:noFill/>
          </a:ln>
        </p:spPr>
      </p:sp>
      <p:sp>
        <p:nvSpPr>
          <p:cNvPr id="87" name="Google Shape;87;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91"/>
        <p:cNvGrpSpPr/>
        <p:nvPr/>
      </p:nvGrpSpPr>
      <p:grpSpPr>
        <a:xfrm>
          <a:off x="0" y="0"/>
          <a:ext cx="0" cy="0"/>
          <a:chOff x="0" y="0"/>
          <a:chExt cx="0" cy="0"/>
        </a:xfrm>
      </p:grpSpPr>
      <p:sp>
        <p:nvSpPr>
          <p:cNvPr id="92" name="Google Shape;9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7"/>
        <p:cNvGrpSpPr/>
        <p:nvPr/>
      </p:nvGrpSpPr>
      <p:grpSpPr>
        <a:xfrm>
          <a:off x="0" y="0"/>
          <a:ext cx="0" cy="0"/>
          <a:chOff x="0" y="0"/>
          <a:chExt cx="0" cy="0"/>
        </a:xfrm>
      </p:grpSpPr>
      <p:sp>
        <p:nvSpPr>
          <p:cNvPr id="98" name="Google Shape;98;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e illustré">
  <p:cSld name="Texte illustré">
    <p:spTree>
      <p:nvGrpSpPr>
        <p:cNvPr id="1" name="Shape 29"/>
        <p:cNvGrpSpPr/>
        <p:nvPr/>
      </p:nvGrpSpPr>
      <p:grpSpPr>
        <a:xfrm>
          <a:off x="0" y="0"/>
          <a:ext cx="0" cy="0"/>
          <a:chOff x="0" y="0"/>
          <a:chExt cx="0" cy="0"/>
        </a:xfrm>
      </p:grpSpPr>
      <p:sp>
        <p:nvSpPr>
          <p:cNvPr id="30" name="Google Shape;30;p35"/>
          <p:cNvSpPr txBox="1">
            <a:spLocks noGrp="1"/>
          </p:cNvSpPr>
          <p:nvPr>
            <p:ph type="title"/>
          </p:nvPr>
        </p:nvSpPr>
        <p:spPr>
          <a:xfrm>
            <a:off x="1219200" y="274637"/>
            <a:ext cx="10363200" cy="1143000"/>
          </a:xfrm>
          <a:prstGeom prst="rect">
            <a:avLst/>
          </a:prstGeom>
          <a:noFill/>
          <a:ln>
            <a:noFill/>
          </a:ln>
        </p:spPr>
        <p:txBody>
          <a:bodyPr spcFirstLastPara="1" wrap="square" lIns="91425" tIns="45700"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body" idx="1"/>
          </p:nvPr>
        </p:nvSpPr>
        <p:spPr>
          <a:xfrm>
            <a:off x="719403" y="1340768"/>
            <a:ext cx="9217024" cy="4824512"/>
          </a:xfrm>
          <a:prstGeom prst="rect">
            <a:avLst/>
          </a:prstGeom>
          <a:noFill/>
          <a:ln>
            <a:noFill/>
          </a:ln>
        </p:spPr>
        <p:txBody>
          <a:bodyPr spcFirstLastPara="1" wrap="square" lIns="91425" tIns="45700" rIns="91425" bIns="45700" anchor="t" anchorCtr="0">
            <a:noAutofit/>
          </a:bodyPr>
          <a:lstStyle>
            <a:lvl1pPr marL="457200" lvl="0" indent="-368935" algn="l">
              <a:lnSpc>
                <a:spcPct val="100000"/>
              </a:lnSpc>
              <a:spcBef>
                <a:spcPts val="575"/>
              </a:spcBef>
              <a:spcAft>
                <a:spcPts val="0"/>
              </a:spcAft>
              <a:buSzPts val="2210"/>
              <a:buChar char="⚫"/>
              <a:defRPr b="1" u="none"/>
            </a:lvl1pPr>
            <a:lvl2pPr marL="914400" lvl="1" indent="-325755" algn="l">
              <a:lnSpc>
                <a:spcPct val="100000"/>
              </a:lnSpc>
              <a:spcBef>
                <a:spcPts val="375"/>
              </a:spcBef>
              <a:spcAft>
                <a:spcPts val="0"/>
              </a:spcAft>
              <a:buSzPts val="1530"/>
              <a:buChar char="⚫"/>
              <a:defRPr/>
            </a:lvl2pPr>
            <a:lvl3pPr marL="1371600" lvl="2" indent="-325755" algn="l">
              <a:lnSpc>
                <a:spcPct val="100000"/>
              </a:lnSpc>
              <a:spcBef>
                <a:spcPts val="375"/>
              </a:spcBef>
              <a:spcAft>
                <a:spcPts val="0"/>
              </a:spcAft>
              <a:buSzPts val="1530"/>
              <a:buChar char="⚫"/>
              <a:defRPr/>
            </a:lvl3pPr>
            <a:lvl4pPr marL="1828800" lvl="3" indent="-320039" algn="l">
              <a:lnSpc>
                <a:spcPct val="100000"/>
              </a:lnSpc>
              <a:spcBef>
                <a:spcPts val="375"/>
              </a:spcBef>
              <a:spcAft>
                <a:spcPts val="0"/>
              </a:spcAft>
              <a:buSzPts val="1440"/>
              <a:buChar char="⚫"/>
              <a:defRPr/>
            </a:lvl4pPr>
            <a:lvl5pPr marL="2286000" lvl="4" indent="-342900" algn="l">
              <a:lnSpc>
                <a:spcPct val="100000"/>
              </a:lnSpc>
              <a:spcBef>
                <a:spcPts val="375"/>
              </a:spcBef>
              <a:spcAft>
                <a:spcPts val="0"/>
              </a:spcAft>
              <a:buSzPts val="1800"/>
              <a:buChar char="o"/>
              <a:defRPr/>
            </a:lvl5pPr>
            <a:lvl6pPr marL="2743200" lvl="5" indent="-342900" algn="l">
              <a:lnSpc>
                <a:spcPct val="100000"/>
              </a:lnSpc>
              <a:spcBef>
                <a:spcPts val="370"/>
              </a:spcBef>
              <a:spcAft>
                <a:spcPts val="0"/>
              </a:spcAft>
              <a:buSzPts val="1800"/>
              <a:buChar char="•"/>
              <a:defRPr/>
            </a:lvl6pPr>
            <a:lvl7pPr marL="3200400" lvl="6" indent="-342900" algn="l">
              <a:lnSpc>
                <a:spcPct val="100000"/>
              </a:lnSpc>
              <a:spcBef>
                <a:spcPts val="370"/>
              </a:spcBef>
              <a:spcAft>
                <a:spcPts val="0"/>
              </a:spcAft>
              <a:buSzPts val="1800"/>
              <a:buChar char="•"/>
              <a:defRPr/>
            </a:lvl7pPr>
            <a:lvl8pPr marL="3657600" lvl="7" indent="-342900" algn="l">
              <a:lnSpc>
                <a:spcPct val="100000"/>
              </a:lnSpc>
              <a:spcBef>
                <a:spcPts val="370"/>
              </a:spcBef>
              <a:spcAft>
                <a:spcPts val="0"/>
              </a:spcAft>
              <a:buSzPts val="1800"/>
              <a:buChar char="•"/>
              <a:defRPr/>
            </a:lvl8pPr>
            <a:lvl9pPr marL="4114800" lvl="8" indent="-342900" algn="l">
              <a:lnSpc>
                <a:spcPct val="100000"/>
              </a:lnSpc>
              <a:spcBef>
                <a:spcPts val="370"/>
              </a:spcBef>
              <a:spcAft>
                <a:spcPts val="0"/>
              </a:spcAft>
              <a:buSzPts val="1800"/>
              <a:buChar char="•"/>
              <a:defRPr/>
            </a:lvl9pPr>
          </a:lstStyle>
          <a:p>
            <a:endParaRPr/>
          </a:p>
        </p:txBody>
      </p:sp>
    </p:spTree>
    <p:extLst>
      <p:ext uri="{BB962C8B-B14F-4D97-AF65-F5344CB8AC3E}">
        <p14:creationId xmlns:p14="http://schemas.microsoft.com/office/powerpoint/2010/main" val="294148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1" type="title">
  <p:cSld name="TITLE">
    <p:spTree>
      <p:nvGrpSpPr>
        <p:cNvPr id="1" name="Shape 19"/>
        <p:cNvGrpSpPr/>
        <p:nvPr/>
      </p:nvGrpSpPr>
      <p:grpSpPr>
        <a:xfrm>
          <a:off x="0" y="0"/>
          <a:ext cx="0" cy="0"/>
          <a:chOff x="0" y="0"/>
          <a:chExt cx="0" cy="0"/>
        </a:xfrm>
      </p:grpSpPr>
      <p:sp>
        <p:nvSpPr>
          <p:cNvPr id="20" name="Google Shape;20;g312c9268722_6_8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g312c9268722_6_8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g312c9268722_6_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312c9268722_6_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312c9268722_6_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31" name="Google Shape;31;p24"/>
          <p:cNvPicPr preferRelativeResize="0"/>
          <p:nvPr/>
        </p:nvPicPr>
        <p:blipFill rotWithShape="1">
          <a:blip r:embed="rId2">
            <a:alphaModFix/>
          </a:blip>
          <a:srcRect/>
          <a:stretch/>
        </p:blipFill>
        <p:spPr>
          <a:xfrm>
            <a:off x="123200" y="115667"/>
            <a:ext cx="715000" cy="649646"/>
          </a:xfrm>
          <a:prstGeom prst="rect">
            <a:avLst/>
          </a:prstGeom>
          <a:noFill/>
          <a:ln>
            <a:noFill/>
          </a:ln>
        </p:spPr>
      </p:pic>
      <p:sp>
        <p:nvSpPr>
          <p:cNvPr id="32" name="Google Shape;32;p24"/>
          <p:cNvSpPr/>
          <p:nvPr/>
        </p:nvSpPr>
        <p:spPr>
          <a:xfrm>
            <a:off x="-100" y="6727600"/>
            <a:ext cx="12192000" cy="130500"/>
          </a:xfrm>
          <a:prstGeom prst="rect">
            <a:avLst/>
          </a:prstGeom>
          <a:solidFill>
            <a:srgbClr val="AC0C6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33"/>
        <p:cNvGrpSpPr/>
        <p:nvPr/>
      </p:nvGrpSpPr>
      <p:grpSpPr>
        <a:xfrm>
          <a:off x="0" y="0"/>
          <a:ext cx="0" cy="0"/>
          <a:chOff x="0" y="0"/>
          <a:chExt cx="0" cy="0"/>
        </a:xfrm>
      </p:grpSpPr>
      <p:sp>
        <p:nvSpPr>
          <p:cNvPr id="34" name="Google Shape;34;p23"/>
          <p:cNvSpPr txBox="1">
            <a:spLocks noGrp="1"/>
          </p:cNvSpPr>
          <p:nvPr>
            <p:ph type="subTitle" idx="1"/>
          </p:nvPr>
        </p:nvSpPr>
        <p:spPr>
          <a:xfrm>
            <a:off x="6209190" y="4335142"/>
            <a:ext cx="5608436" cy="92265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grpSp>
        <p:nvGrpSpPr>
          <p:cNvPr id="38" name="Google Shape;38;p23"/>
          <p:cNvGrpSpPr/>
          <p:nvPr/>
        </p:nvGrpSpPr>
        <p:grpSpPr>
          <a:xfrm>
            <a:off x="114160" y="103954"/>
            <a:ext cx="5868652" cy="6650092"/>
            <a:chOff x="119336" y="91273"/>
            <a:chExt cx="5868652" cy="6650092"/>
          </a:xfrm>
        </p:grpSpPr>
        <p:pic>
          <p:nvPicPr>
            <p:cNvPr id="39" name="Google Shape;39;p23"/>
            <p:cNvPicPr preferRelativeResize="0"/>
            <p:nvPr/>
          </p:nvPicPr>
          <p:blipFill rotWithShape="1">
            <a:blip r:embed="rId2">
              <a:alphaModFix/>
            </a:blip>
            <a:srcRect/>
            <a:stretch/>
          </p:blipFill>
          <p:spPr>
            <a:xfrm>
              <a:off x="119336" y="91273"/>
              <a:ext cx="5868651" cy="2463722"/>
            </a:xfrm>
            <a:prstGeom prst="rect">
              <a:avLst/>
            </a:prstGeom>
            <a:noFill/>
            <a:ln>
              <a:noFill/>
            </a:ln>
          </p:spPr>
        </p:pic>
        <p:pic>
          <p:nvPicPr>
            <p:cNvPr id="40" name="Google Shape;40;p23"/>
            <p:cNvPicPr preferRelativeResize="0"/>
            <p:nvPr/>
          </p:nvPicPr>
          <p:blipFill rotWithShape="1">
            <a:blip r:embed="rId3">
              <a:alphaModFix/>
            </a:blip>
            <a:srcRect/>
            <a:stretch/>
          </p:blipFill>
          <p:spPr>
            <a:xfrm>
              <a:off x="119336" y="1858740"/>
              <a:ext cx="5868652" cy="2463722"/>
            </a:xfrm>
            <a:prstGeom prst="rect">
              <a:avLst/>
            </a:prstGeom>
            <a:noFill/>
            <a:ln>
              <a:noFill/>
            </a:ln>
          </p:spPr>
        </p:pic>
        <p:pic>
          <p:nvPicPr>
            <p:cNvPr id="41" name="Google Shape;41;p23"/>
            <p:cNvPicPr preferRelativeResize="0"/>
            <p:nvPr/>
          </p:nvPicPr>
          <p:blipFill rotWithShape="1">
            <a:blip r:embed="rId4">
              <a:alphaModFix/>
            </a:blip>
            <a:srcRect/>
            <a:stretch/>
          </p:blipFill>
          <p:spPr>
            <a:xfrm>
              <a:off x="119336" y="3989691"/>
              <a:ext cx="5868651" cy="2463722"/>
            </a:xfrm>
            <a:prstGeom prst="rect">
              <a:avLst/>
            </a:prstGeom>
            <a:noFill/>
            <a:ln>
              <a:noFill/>
            </a:ln>
          </p:spPr>
        </p:pic>
        <p:pic>
          <p:nvPicPr>
            <p:cNvPr id="42" name="Google Shape;42;p23"/>
            <p:cNvPicPr preferRelativeResize="0"/>
            <p:nvPr/>
          </p:nvPicPr>
          <p:blipFill rotWithShape="1">
            <a:blip r:embed="rId5">
              <a:alphaModFix/>
            </a:blip>
            <a:srcRect/>
            <a:stretch/>
          </p:blipFill>
          <p:spPr>
            <a:xfrm>
              <a:off x="119336" y="5313401"/>
              <a:ext cx="5868651" cy="1427964"/>
            </a:xfrm>
            <a:prstGeom prst="rect">
              <a:avLst/>
            </a:prstGeom>
            <a:noFill/>
            <a:ln>
              <a:noFill/>
            </a:ln>
          </p:spPr>
        </p:pic>
      </p:grpSp>
      <p:pic>
        <p:nvPicPr>
          <p:cNvPr id="43" name="Google Shape;43;p23"/>
          <p:cNvPicPr preferRelativeResize="0"/>
          <p:nvPr/>
        </p:nvPicPr>
        <p:blipFill rotWithShape="1">
          <a:blip r:embed="rId6">
            <a:alphaModFix/>
          </a:blip>
          <a:srcRect/>
          <a:stretch/>
        </p:blipFill>
        <p:spPr>
          <a:xfrm>
            <a:off x="4345831" y="1410235"/>
            <a:ext cx="5868653" cy="201876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25"/>
          <p:cNvSpPr/>
          <p:nvPr/>
        </p:nvSpPr>
        <p:spPr>
          <a:xfrm>
            <a:off x="-100" y="6727600"/>
            <a:ext cx="12192000" cy="130500"/>
          </a:xfrm>
          <a:prstGeom prst="rect">
            <a:avLst/>
          </a:prstGeom>
          <a:solidFill>
            <a:srgbClr val="AC0C6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6" name="Google Shape;46;p25"/>
          <p:cNvSpPr txBox="1">
            <a:spLocks noGrp="1"/>
          </p:cNvSpPr>
          <p:nvPr>
            <p:ph type="title"/>
          </p:nvPr>
        </p:nvSpPr>
        <p:spPr>
          <a:xfrm>
            <a:off x="855800" y="109667"/>
            <a:ext cx="96804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47" name="Google Shape;47;p25"/>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Clr>
                <a:schemeClr val="dk1"/>
              </a:buClr>
              <a:buSzPts val="2400"/>
              <a:buChar char="●"/>
              <a:defRPr/>
            </a:lvl1pPr>
            <a:lvl2pPr marL="914400" lvl="1" indent="-349250" algn="l">
              <a:lnSpc>
                <a:spcPct val="115000"/>
              </a:lnSpc>
              <a:spcBef>
                <a:spcPts val="0"/>
              </a:spcBef>
              <a:spcAft>
                <a:spcPts val="0"/>
              </a:spcAft>
              <a:buClr>
                <a:schemeClr val="dk1"/>
              </a:buClr>
              <a:buSzPts val="1900"/>
              <a:buChar char="○"/>
              <a:defRPr/>
            </a:lvl2pPr>
            <a:lvl3pPr marL="1371600" lvl="2" indent="-349250" algn="l">
              <a:lnSpc>
                <a:spcPct val="115000"/>
              </a:lnSpc>
              <a:spcBef>
                <a:spcPts val="0"/>
              </a:spcBef>
              <a:spcAft>
                <a:spcPts val="0"/>
              </a:spcAft>
              <a:buClr>
                <a:schemeClr val="dk1"/>
              </a:buClr>
              <a:buSzPts val="1900"/>
              <a:buChar char="■"/>
              <a:defRPr/>
            </a:lvl3pPr>
            <a:lvl4pPr marL="1828800" lvl="3" indent="-349250" algn="l">
              <a:lnSpc>
                <a:spcPct val="115000"/>
              </a:lnSpc>
              <a:spcBef>
                <a:spcPts val="0"/>
              </a:spcBef>
              <a:spcAft>
                <a:spcPts val="0"/>
              </a:spcAft>
              <a:buClr>
                <a:schemeClr val="dk1"/>
              </a:buClr>
              <a:buSzPts val="1900"/>
              <a:buChar char="●"/>
              <a:defRPr/>
            </a:lvl4pPr>
            <a:lvl5pPr marL="2286000" lvl="4" indent="-349250" algn="l">
              <a:lnSpc>
                <a:spcPct val="115000"/>
              </a:lnSpc>
              <a:spcBef>
                <a:spcPts val="0"/>
              </a:spcBef>
              <a:spcAft>
                <a:spcPts val="0"/>
              </a:spcAft>
              <a:buClr>
                <a:schemeClr val="dk1"/>
              </a:buClr>
              <a:buSzPts val="1900"/>
              <a:buChar char="○"/>
              <a:defRPr/>
            </a:lvl5pPr>
            <a:lvl6pPr marL="2743200" lvl="5" indent="-349250" algn="l">
              <a:lnSpc>
                <a:spcPct val="115000"/>
              </a:lnSpc>
              <a:spcBef>
                <a:spcPts val="0"/>
              </a:spcBef>
              <a:spcAft>
                <a:spcPts val="0"/>
              </a:spcAft>
              <a:buClr>
                <a:schemeClr val="dk1"/>
              </a:buClr>
              <a:buSzPts val="1900"/>
              <a:buChar char="■"/>
              <a:defRPr/>
            </a:lvl6pPr>
            <a:lvl7pPr marL="3200400" lvl="6" indent="-349250" algn="l">
              <a:lnSpc>
                <a:spcPct val="115000"/>
              </a:lnSpc>
              <a:spcBef>
                <a:spcPts val="0"/>
              </a:spcBef>
              <a:spcAft>
                <a:spcPts val="0"/>
              </a:spcAft>
              <a:buClr>
                <a:schemeClr val="dk1"/>
              </a:buClr>
              <a:buSzPts val="1900"/>
              <a:buChar char="●"/>
              <a:defRPr/>
            </a:lvl7pPr>
            <a:lvl8pPr marL="3657600" lvl="7" indent="-349250" algn="l">
              <a:lnSpc>
                <a:spcPct val="115000"/>
              </a:lnSpc>
              <a:spcBef>
                <a:spcPts val="0"/>
              </a:spcBef>
              <a:spcAft>
                <a:spcPts val="0"/>
              </a:spcAft>
              <a:buClr>
                <a:schemeClr val="dk1"/>
              </a:buClr>
              <a:buSzPts val="1900"/>
              <a:buChar char="○"/>
              <a:defRPr/>
            </a:lvl8pPr>
            <a:lvl9pPr marL="4114800" lvl="8" indent="-349250" algn="l">
              <a:lnSpc>
                <a:spcPct val="115000"/>
              </a:lnSpc>
              <a:spcBef>
                <a:spcPts val="0"/>
              </a:spcBef>
              <a:spcAft>
                <a:spcPts val="0"/>
              </a:spcAft>
              <a:buClr>
                <a:schemeClr val="dk1"/>
              </a:buClr>
              <a:buSzPts val="1900"/>
              <a:buChar char="■"/>
              <a:defRPr/>
            </a:lvl9pPr>
          </a:lstStyle>
          <a:p>
            <a:endParaRPr/>
          </a:p>
        </p:txBody>
      </p:sp>
      <p:sp>
        <p:nvSpPr>
          <p:cNvPr id="48" name="Google Shape;48;p2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FR"/>
              <a:t>‹N°›</a:t>
            </a:fld>
            <a:endParaRPr/>
          </a:p>
        </p:txBody>
      </p:sp>
      <p:pic>
        <p:nvPicPr>
          <p:cNvPr id="49" name="Google Shape;49;p25"/>
          <p:cNvPicPr preferRelativeResize="0"/>
          <p:nvPr/>
        </p:nvPicPr>
        <p:blipFill rotWithShape="1">
          <a:blip r:embed="rId2">
            <a:alphaModFix/>
          </a:blip>
          <a:srcRect/>
          <a:stretch/>
        </p:blipFill>
        <p:spPr>
          <a:xfrm>
            <a:off x="123200" y="115667"/>
            <a:ext cx="524800" cy="524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mt="4500"/>
          </a:blip>
          <a:stretch>
            <a:fillRect/>
          </a:stretch>
        </a:blip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csf.inserm.f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g312c9268722_6_100"/>
          <p:cNvPicPr preferRelativeResize="0"/>
          <p:nvPr/>
        </p:nvPicPr>
        <p:blipFill rotWithShape="1">
          <a:blip r:embed="rId3">
            <a:alphaModFix/>
          </a:blip>
          <a:srcRect/>
          <a:stretch/>
        </p:blipFill>
        <p:spPr>
          <a:xfrm flipH="1">
            <a:off x="-1" y="0"/>
            <a:ext cx="2435291" cy="2119606"/>
          </a:xfrm>
          <a:prstGeom prst="rect">
            <a:avLst/>
          </a:prstGeom>
          <a:noFill/>
          <a:ln>
            <a:noFill/>
          </a:ln>
        </p:spPr>
      </p:pic>
      <p:sp>
        <p:nvSpPr>
          <p:cNvPr id="109" name="Google Shape;109;g312c9268722_6_100"/>
          <p:cNvSpPr txBox="1"/>
          <p:nvPr/>
        </p:nvSpPr>
        <p:spPr>
          <a:xfrm>
            <a:off x="2590050" y="4161775"/>
            <a:ext cx="6515400" cy="939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fr-FR" sz="2600" b="0" i="0" u="none" strike="noStrike" cap="none" dirty="0">
                <a:solidFill>
                  <a:srgbClr val="37AF8D"/>
                </a:solidFill>
                <a:latin typeface="Calibri"/>
                <a:ea typeface="Calibri"/>
                <a:cs typeface="Calibri"/>
                <a:sym typeface="Calibri"/>
              </a:rPr>
              <a:t>Nathalie Bajos, Inserm</a:t>
            </a:r>
            <a:endParaRPr sz="600" b="0" i="0" u="none" strike="noStrike" cap="none" dirty="0">
              <a:solidFill>
                <a:srgbClr val="37AF8D"/>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endParaRPr sz="1000" b="0" i="0" u="none" strike="noStrike" cap="none" dirty="0">
              <a:solidFill>
                <a:srgbClr val="AD2751"/>
              </a:solidFill>
              <a:latin typeface="Calibri"/>
              <a:ea typeface="Calibri"/>
              <a:cs typeface="Calibri"/>
              <a:sym typeface="Calibri"/>
            </a:endParaRPr>
          </a:p>
          <a:p>
            <a:pPr lvl="0" algn="r">
              <a:buSzPts val="1800"/>
            </a:pPr>
            <a:r>
              <a:rPr lang="fr-FR" sz="1900" b="0" i="0" u="none" strike="noStrike" cap="none" dirty="0">
                <a:solidFill>
                  <a:srgbClr val="AD2751"/>
                </a:solidFill>
                <a:latin typeface="Calibri"/>
                <a:ea typeface="Calibri"/>
                <a:cs typeface="Calibri"/>
                <a:sym typeface="Calibri"/>
              </a:rPr>
              <a:t>avec </a:t>
            </a:r>
            <a:r>
              <a:rPr lang="fr-FR" sz="1900" dirty="0">
                <a:solidFill>
                  <a:srgbClr val="AD2751"/>
                </a:solidFill>
                <a:latin typeface="Calibri"/>
                <a:ea typeface="Calibri"/>
                <a:cs typeface="Calibri"/>
                <a:sym typeface="Calibri"/>
              </a:rPr>
              <a:t>Caroline Moreau  et Armelle </a:t>
            </a:r>
            <a:r>
              <a:rPr lang="fr-FR" sz="1900" b="0" i="0" u="none" strike="noStrike" cap="none" dirty="0">
                <a:solidFill>
                  <a:srgbClr val="AD2751"/>
                </a:solidFill>
                <a:latin typeface="Calibri"/>
                <a:ea typeface="Calibri"/>
                <a:cs typeface="Calibri"/>
                <a:sym typeface="Calibri"/>
              </a:rPr>
              <a:t>Andro</a:t>
            </a:r>
            <a:endParaRPr sz="2900" b="1" i="0" u="none" strike="noStrike" cap="none" dirty="0">
              <a:solidFill>
                <a:srgbClr val="37AF8D"/>
              </a:solidFill>
              <a:latin typeface="Calibri"/>
              <a:ea typeface="Calibri"/>
              <a:cs typeface="Calibri"/>
              <a:sym typeface="Calibri"/>
            </a:endParaRPr>
          </a:p>
        </p:txBody>
      </p:sp>
      <p:pic>
        <p:nvPicPr>
          <p:cNvPr id="110" name="Google Shape;110;g312c9268722_6_100"/>
          <p:cNvPicPr preferRelativeResize="0"/>
          <p:nvPr/>
        </p:nvPicPr>
        <p:blipFill rotWithShape="1">
          <a:blip r:embed="rId4">
            <a:alphaModFix/>
          </a:blip>
          <a:srcRect/>
          <a:stretch/>
        </p:blipFill>
        <p:spPr>
          <a:xfrm>
            <a:off x="1912450" y="712975"/>
            <a:ext cx="2994125" cy="598850"/>
          </a:xfrm>
          <a:prstGeom prst="rect">
            <a:avLst/>
          </a:prstGeom>
          <a:noFill/>
          <a:ln>
            <a:noFill/>
          </a:ln>
        </p:spPr>
      </p:pic>
      <p:pic>
        <p:nvPicPr>
          <p:cNvPr id="111" name="Google Shape;111;g312c9268722_6_100"/>
          <p:cNvPicPr preferRelativeResize="0"/>
          <p:nvPr/>
        </p:nvPicPr>
        <p:blipFill rotWithShape="1">
          <a:blip r:embed="rId5">
            <a:alphaModFix/>
          </a:blip>
          <a:srcRect/>
          <a:stretch/>
        </p:blipFill>
        <p:spPr>
          <a:xfrm>
            <a:off x="3156646" y="5971927"/>
            <a:ext cx="1171575" cy="723899"/>
          </a:xfrm>
          <a:prstGeom prst="rect">
            <a:avLst/>
          </a:prstGeom>
          <a:noFill/>
          <a:ln>
            <a:noFill/>
          </a:ln>
        </p:spPr>
      </p:pic>
      <p:pic>
        <p:nvPicPr>
          <p:cNvPr id="112" name="Google Shape;112;g312c9268722_6_100"/>
          <p:cNvPicPr preferRelativeResize="0"/>
          <p:nvPr/>
        </p:nvPicPr>
        <p:blipFill rotWithShape="1">
          <a:blip r:embed="rId6">
            <a:alphaModFix/>
          </a:blip>
          <a:srcRect/>
          <a:stretch/>
        </p:blipFill>
        <p:spPr>
          <a:xfrm>
            <a:off x="4617197" y="6116210"/>
            <a:ext cx="1271200" cy="435325"/>
          </a:xfrm>
          <a:prstGeom prst="rect">
            <a:avLst/>
          </a:prstGeom>
          <a:noFill/>
          <a:ln>
            <a:noFill/>
          </a:ln>
        </p:spPr>
      </p:pic>
      <p:pic>
        <p:nvPicPr>
          <p:cNvPr id="113" name="Google Shape;113;g312c9268722_6_100"/>
          <p:cNvPicPr preferRelativeResize="0"/>
          <p:nvPr/>
        </p:nvPicPr>
        <p:blipFill rotWithShape="1">
          <a:blip r:embed="rId7">
            <a:alphaModFix/>
          </a:blip>
          <a:srcRect/>
          <a:stretch/>
        </p:blipFill>
        <p:spPr>
          <a:xfrm>
            <a:off x="6177373" y="5971919"/>
            <a:ext cx="1276350" cy="723900"/>
          </a:xfrm>
          <a:prstGeom prst="rect">
            <a:avLst/>
          </a:prstGeom>
          <a:noFill/>
          <a:ln>
            <a:noFill/>
          </a:ln>
        </p:spPr>
      </p:pic>
      <p:pic>
        <p:nvPicPr>
          <p:cNvPr id="114" name="Google Shape;114;g312c9268722_6_100"/>
          <p:cNvPicPr preferRelativeResize="0"/>
          <p:nvPr/>
        </p:nvPicPr>
        <p:blipFill rotWithShape="1">
          <a:blip r:embed="rId8">
            <a:alphaModFix/>
          </a:blip>
          <a:srcRect/>
          <a:stretch/>
        </p:blipFill>
        <p:spPr>
          <a:xfrm>
            <a:off x="7590300" y="5971913"/>
            <a:ext cx="1610919" cy="723901"/>
          </a:xfrm>
          <a:prstGeom prst="rect">
            <a:avLst/>
          </a:prstGeom>
          <a:noFill/>
          <a:ln>
            <a:noFill/>
          </a:ln>
        </p:spPr>
      </p:pic>
      <p:sp>
        <p:nvSpPr>
          <p:cNvPr id="115" name="Google Shape;115;g312c9268722_6_100"/>
          <p:cNvSpPr txBox="1"/>
          <p:nvPr/>
        </p:nvSpPr>
        <p:spPr>
          <a:xfrm>
            <a:off x="8100550" y="130900"/>
            <a:ext cx="39510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Arial"/>
              <a:buNone/>
            </a:pPr>
            <a:r>
              <a:rPr lang="fr-FR" sz="2200">
                <a:solidFill>
                  <a:srgbClr val="37AF8D"/>
                </a:solidFill>
                <a:latin typeface="Calibri"/>
                <a:ea typeface="Calibri"/>
                <a:cs typeface="Calibri"/>
                <a:sym typeface="Calibri"/>
              </a:rPr>
              <a:t>CoReSS Pays de la Loire</a:t>
            </a:r>
            <a:endParaRPr sz="2200">
              <a:solidFill>
                <a:srgbClr val="37AF8D"/>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200"/>
              <a:buFont typeface="Arial"/>
              <a:buNone/>
            </a:pPr>
            <a:r>
              <a:rPr lang="fr-FR" sz="2200">
                <a:solidFill>
                  <a:srgbClr val="37AF8D"/>
                </a:solidFill>
                <a:latin typeface="Calibri"/>
                <a:ea typeface="Calibri"/>
                <a:cs typeface="Calibri"/>
                <a:sym typeface="Calibri"/>
              </a:rPr>
              <a:t>Comité plénier et partenaires</a:t>
            </a:r>
            <a:endParaRPr sz="2200">
              <a:solidFill>
                <a:srgbClr val="37AF8D"/>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200"/>
              <a:buFont typeface="Arial"/>
              <a:buNone/>
            </a:pPr>
            <a:r>
              <a:rPr lang="fr-FR" sz="2200">
                <a:solidFill>
                  <a:srgbClr val="37AF8D"/>
                </a:solidFill>
                <a:latin typeface="Calibri"/>
                <a:ea typeface="Calibri"/>
                <a:cs typeface="Calibri"/>
                <a:sym typeface="Calibri"/>
              </a:rPr>
              <a:t>18 décembre 225</a:t>
            </a:r>
            <a:endParaRPr sz="2200">
              <a:solidFill>
                <a:srgbClr val="37AF8D"/>
              </a:solidFill>
              <a:latin typeface="Calibri"/>
              <a:ea typeface="Calibri"/>
              <a:cs typeface="Calibri"/>
              <a:sym typeface="Calibri"/>
            </a:endParaRPr>
          </a:p>
        </p:txBody>
      </p:sp>
      <p:sp>
        <p:nvSpPr>
          <p:cNvPr id="116" name="Google Shape;116;g312c9268722_6_100"/>
          <p:cNvSpPr txBox="1"/>
          <p:nvPr/>
        </p:nvSpPr>
        <p:spPr>
          <a:xfrm>
            <a:off x="2683568" y="2589011"/>
            <a:ext cx="6515400" cy="1215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4100" b="0" i="0" u="none" strike="noStrike" cap="none" dirty="0">
                <a:solidFill>
                  <a:srgbClr val="AC0C63"/>
                </a:solidFill>
                <a:latin typeface="Calibri"/>
                <a:ea typeface="Calibri"/>
                <a:cs typeface="Calibri"/>
                <a:sym typeface="Calibri"/>
              </a:rPr>
              <a:t>Sexualités et santé sexuelle</a:t>
            </a:r>
            <a:endParaRPr sz="41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fr-FR" sz="3200" b="0" i="0" u="none" strike="noStrike" cap="none" dirty="0">
                <a:solidFill>
                  <a:srgbClr val="AC0C63"/>
                </a:solidFill>
                <a:latin typeface="Calibri"/>
                <a:ea typeface="Calibri"/>
                <a:cs typeface="Calibri"/>
                <a:sym typeface="Calibri"/>
              </a:rPr>
              <a:t> </a:t>
            </a:r>
            <a:endParaRPr sz="3200" b="0" i="0" u="none" strike="noStrike" cap="none" dirty="0">
              <a:solidFill>
                <a:srgbClr val="AC0C6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141a68d900_4_7"/>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g3141a68d900_4_7"/>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26" name="Google Shape;226;g3141a68d900_4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10</a:t>
            </a:fld>
            <a:endParaRPr/>
          </a:p>
        </p:txBody>
      </p:sp>
      <p:sp>
        <p:nvSpPr>
          <p:cNvPr id="227" name="Google Shape;227;g3141a68d900_4_7"/>
          <p:cNvSpPr txBox="1"/>
          <p:nvPr/>
        </p:nvSpPr>
        <p:spPr>
          <a:xfrm>
            <a:off x="616700" y="2013225"/>
            <a:ext cx="5118000" cy="3572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fr-FR" sz="2000" b="0" i="0" u="none" strike="noStrike" cap="none">
                <a:solidFill>
                  <a:schemeClr val="dk1"/>
                </a:solidFill>
                <a:latin typeface="Questrial"/>
                <a:ea typeface="Questrial"/>
                <a:cs typeface="Questrial"/>
                <a:sym typeface="Questrial"/>
              </a:rPr>
              <a:t>Échanger ou partager à distance des images intimes avec un partenaire (</a:t>
            </a:r>
            <a:r>
              <a:rPr lang="fr-FR" sz="1700" b="0" i="0" u="none" strike="noStrike" cap="none">
                <a:solidFill>
                  <a:schemeClr val="dk1"/>
                </a:solidFill>
                <a:latin typeface="Questrial"/>
                <a:ea typeface="Questrial"/>
                <a:cs typeface="Questrial"/>
                <a:sym typeface="Questrial"/>
              </a:rPr>
              <a:t>images ou vidéos montrant des parties génitales)</a:t>
            </a:r>
            <a:r>
              <a:rPr lang="fr-FR" sz="2000" b="0" i="0" u="none" strike="noStrike" cap="none">
                <a:solidFill>
                  <a:schemeClr val="dk1"/>
                </a:solidFill>
                <a:latin typeface="Questrial"/>
                <a:ea typeface="Questrial"/>
                <a:cs typeface="Questrial"/>
                <a:sym typeface="Questrial"/>
              </a:rPr>
              <a:t> : </a:t>
            </a:r>
            <a:endParaRPr sz="2000" b="0" i="0" u="none" strike="noStrike" cap="none">
              <a:solidFill>
                <a:schemeClr val="dk1"/>
              </a:solidFill>
              <a:latin typeface="Questrial"/>
              <a:ea typeface="Questrial"/>
              <a:cs typeface="Questrial"/>
              <a:sym typeface="Quest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Questrial"/>
              <a:ea typeface="Questrial"/>
              <a:cs typeface="Questrial"/>
              <a:sym typeface="Questrial"/>
            </a:endParaRPr>
          </a:p>
          <a:p>
            <a:pPr marL="457200" marR="0" lvl="0" indent="-355600" algn="l" rtl="0">
              <a:lnSpc>
                <a:spcPct val="115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36,6 % des femmes et 39,6 % des hommes de 18-29 ans ont déjà </a:t>
            </a:r>
            <a:r>
              <a:rPr lang="fr-FR" sz="2000" b="1" i="0" u="none" strike="noStrike" cap="none">
                <a:solidFill>
                  <a:schemeClr val="dk1"/>
                </a:solidFill>
                <a:latin typeface="Questrial"/>
                <a:ea typeface="Questrial"/>
                <a:cs typeface="Questrial"/>
                <a:sym typeface="Questrial"/>
              </a:rPr>
              <a:t>envoyé </a:t>
            </a:r>
            <a:r>
              <a:rPr lang="fr-FR" sz="2000" b="0" i="0" u="none" strike="noStrike" cap="none">
                <a:solidFill>
                  <a:schemeClr val="dk1"/>
                </a:solidFill>
                <a:latin typeface="Questrial"/>
                <a:ea typeface="Questrial"/>
                <a:cs typeface="Questrial"/>
                <a:sym typeface="Questrial"/>
              </a:rPr>
              <a:t>une image intime.</a:t>
            </a:r>
            <a:endParaRPr sz="2000" b="0" i="0" u="none" strike="noStrike" cap="none">
              <a:solidFill>
                <a:schemeClr val="dk1"/>
              </a:solidFill>
              <a:latin typeface="Questrial"/>
              <a:ea typeface="Questrial"/>
              <a:cs typeface="Questrial"/>
              <a:sym typeface="Questrial"/>
            </a:endParaRPr>
          </a:p>
          <a:p>
            <a:pPr marL="457200" marR="0" lvl="0" indent="-355600" algn="l" rtl="0">
              <a:lnSpc>
                <a:spcPct val="115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47,8 % des femmes et 53,6 % des hommes de 18-29 ans ont déjà </a:t>
            </a:r>
            <a:r>
              <a:rPr lang="fr-FR" sz="2000" b="1" i="0" u="none" strike="noStrike" cap="none">
                <a:solidFill>
                  <a:schemeClr val="dk1"/>
                </a:solidFill>
                <a:latin typeface="Questrial"/>
                <a:ea typeface="Questrial"/>
                <a:cs typeface="Questrial"/>
                <a:sym typeface="Questrial"/>
              </a:rPr>
              <a:t>reçu </a:t>
            </a:r>
            <a:r>
              <a:rPr lang="fr-FR" sz="2000" b="0" i="0" u="none" strike="noStrike" cap="none">
                <a:solidFill>
                  <a:schemeClr val="dk1"/>
                </a:solidFill>
                <a:latin typeface="Questrial"/>
                <a:ea typeface="Questrial"/>
                <a:cs typeface="Questrial"/>
                <a:sym typeface="Questrial"/>
              </a:rPr>
              <a:t>une image intime.</a:t>
            </a:r>
            <a:endParaRPr sz="2000" b="0" i="0" u="none" strike="noStrike" cap="none">
              <a:solidFill>
                <a:schemeClr val="dk1"/>
              </a:solidFill>
              <a:latin typeface="Questrial"/>
              <a:ea typeface="Questrial"/>
              <a:cs typeface="Questrial"/>
              <a:sym typeface="Questrial"/>
            </a:endParaRPr>
          </a:p>
        </p:txBody>
      </p:sp>
      <p:pic>
        <p:nvPicPr>
          <p:cNvPr id="228" name="Google Shape;228;g3141a68d900_4_7"/>
          <p:cNvPicPr preferRelativeResize="0"/>
          <p:nvPr/>
        </p:nvPicPr>
        <p:blipFill rotWithShape="1">
          <a:blip r:embed="rId3">
            <a:alphaModFix/>
          </a:blip>
          <a:srcRect/>
          <a:stretch/>
        </p:blipFill>
        <p:spPr>
          <a:xfrm>
            <a:off x="10499626" y="202674"/>
            <a:ext cx="1352351" cy="270475"/>
          </a:xfrm>
          <a:prstGeom prst="rect">
            <a:avLst/>
          </a:prstGeom>
          <a:noFill/>
          <a:ln>
            <a:noFill/>
          </a:ln>
        </p:spPr>
      </p:pic>
      <p:pic>
        <p:nvPicPr>
          <p:cNvPr id="229" name="Google Shape;229;g3141a68d900_4_7"/>
          <p:cNvPicPr preferRelativeResize="0"/>
          <p:nvPr/>
        </p:nvPicPr>
        <p:blipFill rotWithShape="1">
          <a:blip r:embed="rId4">
            <a:alphaModFix/>
          </a:blip>
          <a:srcRect b="6384"/>
          <a:stretch/>
        </p:blipFill>
        <p:spPr>
          <a:xfrm>
            <a:off x="6233625" y="811200"/>
            <a:ext cx="5273925" cy="5865526"/>
          </a:xfrm>
          <a:prstGeom prst="rect">
            <a:avLst/>
          </a:prstGeom>
          <a:noFill/>
          <a:ln>
            <a:noFill/>
          </a:ln>
        </p:spPr>
      </p:pic>
      <p:sp>
        <p:nvSpPr>
          <p:cNvPr id="230" name="Google Shape;230;g3141a68d900_4_7"/>
          <p:cNvSpPr txBox="1"/>
          <p:nvPr/>
        </p:nvSpPr>
        <p:spPr>
          <a:xfrm>
            <a:off x="458700" y="328900"/>
            <a:ext cx="10895100" cy="663900"/>
          </a:xfrm>
          <a:prstGeom prst="rect">
            <a:avLst/>
          </a:prstGeom>
          <a:noFill/>
          <a:ln>
            <a:noFill/>
          </a:ln>
        </p:spPr>
        <p:txBody>
          <a:bodyPr spcFirstLastPara="1" wrap="square" lIns="121900" tIns="121900" rIns="121900" bIns="121900" anchor="t" anchorCtr="0">
            <a:normAutofit/>
          </a:bodyPr>
          <a:lstStyle/>
          <a:p>
            <a:pPr marL="0" marR="0" lvl="0" indent="0" algn="l" rtl="0">
              <a:lnSpc>
                <a:spcPct val="8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Pratiques numériques : échanges d’images intimes</a:t>
            </a:r>
            <a:endParaRPr sz="2800" b="1" i="0" u="none" strike="noStrike" cap="none">
              <a:solidFill>
                <a:srgbClr val="37AF8D"/>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b1424838d0_0_22"/>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g3b1424838d0_0_22"/>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38" name="Google Shape;238;g3b1424838d0_0_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
        <p:nvSpPr>
          <p:cNvPr id="239" name="Google Shape;239;g3b1424838d0_0_22"/>
          <p:cNvSpPr txBox="1"/>
          <p:nvPr/>
        </p:nvSpPr>
        <p:spPr>
          <a:xfrm>
            <a:off x="458700" y="252700"/>
            <a:ext cx="9665100" cy="663900"/>
          </a:xfrm>
          <a:prstGeom prst="rect">
            <a:avLst/>
          </a:prstGeom>
          <a:noFill/>
          <a:ln>
            <a:noFill/>
          </a:ln>
        </p:spPr>
        <p:txBody>
          <a:bodyPr spcFirstLastPara="1" wrap="square" lIns="121900" tIns="121900" rIns="121900" bIns="121900" anchor="t" anchorCtr="0">
            <a:noAutofit/>
          </a:bodyPr>
          <a:lstStyle/>
          <a:p>
            <a:pPr marL="0" marR="0" lvl="0" indent="0" algn="l" rtl="0">
              <a:lnSpc>
                <a:spcPct val="8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 Une sexualité non hétérosexuelle plus fréquente</a:t>
            </a:r>
            <a:endParaRPr sz="2800" b="1" i="0" u="none" strike="noStrike" cap="none">
              <a:solidFill>
                <a:srgbClr val="37AF8D"/>
              </a:solidFill>
              <a:latin typeface="Calibri"/>
              <a:ea typeface="Calibri"/>
              <a:cs typeface="Calibri"/>
              <a:sym typeface="Calibri"/>
            </a:endParaRPr>
          </a:p>
        </p:txBody>
      </p:sp>
      <p:sp>
        <p:nvSpPr>
          <p:cNvPr id="240" name="Google Shape;240;g3b1424838d0_0_22"/>
          <p:cNvSpPr txBox="1"/>
          <p:nvPr/>
        </p:nvSpPr>
        <p:spPr>
          <a:xfrm>
            <a:off x="684275" y="1551450"/>
            <a:ext cx="10296300" cy="4679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fr-FR" sz="2000" b="0" i="1" u="none" strike="noStrike" cap="none">
                <a:solidFill>
                  <a:srgbClr val="AC0C63"/>
                </a:solidFill>
                <a:latin typeface="Questrial"/>
                <a:ea typeface="Questrial"/>
                <a:cs typeface="Questrial"/>
                <a:sym typeface="Questrial"/>
              </a:rPr>
              <a:t>Attirance</a:t>
            </a:r>
            <a:r>
              <a:rPr lang="fr-FR" sz="2000" b="0" i="0" u="none" strike="noStrike" cap="none">
                <a:solidFill>
                  <a:srgbClr val="AC0C63"/>
                </a:solidFill>
                <a:latin typeface="Questrial"/>
                <a:ea typeface="Questrial"/>
                <a:cs typeface="Questrial"/>
                <a:sym typeface="Questrial"/>
              </a:rPr>
              <a:t> pour une personne de même sexe : </a:t>
            </a:r>
            <a:r>
              <a:rPr lang="fr-FR" sz="2000" b="0" i="0" u="none" strike="noStrike" cap="none">
                <a:solidFill>
                  <a:schemeClr val="dk1"/>
                </a:solidFill>
                <a:latin typeface="Questrial"/>
                <a:ea typeface="Questrial"/>
                <a:cs typeface="Questrial"/>
                <a:sym typeface="Questrial"/>
              </a:rPr>
              <a:t>14,9 % des femmes, 8,2 % des hommes </a:t>
            </a:r>
            <a:r>
              <a:rPr lang="fr-FR" sz="2000" b="0" i="1" u="none" strike="noStrike" cap="none">
                <a:solidFill>
                  <a:schemeClr val="dk1"/>
                </a:solidFill>
                <a:latin typeface="Questrial"/>
                <a:ea typeface="Questrial"/>
                <a:cs typeface="Questrial"/>
                <a:sym typeface="Questrial"/>
              </a:rPr>
              <a:t> </a:t>
            </a:r>
            <a:endParaRPr sz="2000" b="0" i="1"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rgbClr val="AC0C63"/>
                </a:solidFill>
                <a:latin typeface="Questrial"/>
                <a:ea typeface="Questrial"/>
                <a:cs typeface="Questrial"/>
                <a:sym typeface="Questrial"/>
              </a:rPr>
              <a:t>A déjà eu un </a:t>
            </a:r>
            <a:r>
              <a:rPr lang="fr-FR" sz="2000" b="0" i="1" u="none" strike="noStrike" cap="none">
                <a:solidFill>
                  <a:srgbClr val="AC0C63"/>
                </a:solidFill>
                <a:latin typeface="Questrial"/>
                <a:ea typeface="Questrial"/>
                <a:cs typeface="Questrial"/>
                <a:sym typeface="Questrial"/>
              </a:rPr>
              <a:t>partenaire</a:t>
            </a:r>
            <a:r>
              <a:rPr lang="fr-FR" sz="2000" b="0" i="0" u="none" strike="noStrike" cap="none">
                <a:solidFill>
                  <a:srgbClr val="AC0C63"/>
                </a:solidFill>
                <a:latin typeface="Questrial"/>
                <a:ea typeface="Questrial"/>
                <a:cs typeface="Questrial"/>
                <a:sym typeface="Questrial"/>
              </a:rPr>
              <a:t> de même sexe :  </a:t>
            </a:r>
            <a:r>
              <a:rPr lang="fr-FR" sz="2000" b="0" i="0" u="none" strike="noStrike" cap="none">
                <a:solidFill>
                  <a:schemeClr val="dk1"/>
                </a:solidFill>
                <a:latin typeface="Questrial"/>
                <a:ea typeface="Questrial"/>
                <a:cs typeface="Questrial"/>
                <a:sym typeface="Questrial"/>
              </a:rPr>
              <a:t>8,8 % des femmes, 8,9 % des hommes</a:t>
            </a:r>
            <a:r>
              <a:rPr lang="fr-FR" sz="2000" b="0" i="0" u="none" strike="noStrike" cap="none">
                <a:solidFill>
                  <a:schemeClr val="dk1"/>
                </a:solidFill>
                <a:highlight>
                  <a:schemeClr val="lt1"/>
                </a:highlight>
                <a:latin typeface="Questrial"/>
                <a:ea typeface="Questrial"/>
                <a:cs typeface="Questrial"/>
                <a:sym typeface="Questrial"/>
              </a:rPr>
              <a:t> </a:t>
            </a:r>
            <a:r>
              <a:rPr lang="fr-FR" sz="2000" b="0" i="1" u="none" strike="noStrike" cap="none">
                <a:solidFill>
                  <a:schemeClr val="dk1"/>
                </a:solidFill>
                <a:highlight>
                  <a:schemeClr val="lt1"/>
                </a:highlight>
                <a:latin typeface="Questrial"/>
                <a:ea typeface="Questrial"/>
                <a:cs typeface="Questrial"/>
                <a:sym typeface="Questrial"/>
              </a:rPr>
              <a:t> </a:t>
            </a:r>
            <a:endParaRPr sz="2000" b="0" i="1" u="none" strike="noStrike" cap="none">
              <a:solidFill>
                <a:schemeClr val="dk1"/>
              </a:solidFill>
              <a:highlight>
                <a:schemeClr val="lt1"/>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1" u="none" strike="noStrike" cap="none">
                <a:solidFill>
                  <a:srgbClr val="AC0C63"/>
                </a:solidFill>
                <a:latin typeface="Questrial"/>
                <a:ea typeface="Questrial"/>
                <a:cs typeface="Questrial"/>
                <a:sym typeface="Questrial"/>
              </a:rPr>
              <a:t>Déclare une identité</a:t>
            </a:r>
            <a:r>
              <a:rPr lang="fr-FR" sz="2000" b="0" i="0" u="none" strike="noStrike" cap="none">
                <a:solidFill>
                  <a:srgbClr val="AC0C63"/>
                </a:solidFill>
                <a:latin typeface="Questrial"/>
                <a:ea typeface="Questrial"/>
                <a:cs typeface="Questrial"/>
                <a:sym typeface="Questrial"/>
              </a:rPr>
              <a:t> homo et/ou bisexuelle : </a:t>
            </a:r>
            <a:r>
              <a:rPr lang="fr-FR" sz="2000" b="0" i="0" u="none" strike="noStrike" cap="none">
                <a:solidFill>
                  <a:schemeClr val="dk1"/>
                </a:solidFill>
                <a:latin typeface="Questrial"/>
                <a:ea typeface="Questrial"/>
                <a:cs typeface="Questrial"/>
                <a:sym typeface="Questrial"/>
              </a:rPr>
              <a:t>5,6 % des femmes, 5,2 % des hommes </a:t>
            </a:r>
            <a:endParaRPr sz="2000" b="0" i="1" u="none" strike="noStrike" cap="none">
              <a:solidFill>
                <a:schemeClr val="dk1"/>
              </a:solidFill>
              <a:highlight>
                <a:schemeClr val="lt1"/>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highlight>
                <a:srgbClr val="FFFF00"/>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highlight>
                <a:srgbClr val="FFFF00"/>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1" u="none" strike="noStrike" cap="none">
                <a:solidFill>
                  <a:schemeClr val="dk1"/>
                </a:solidFill>
                <a:latin typeface="Questrial"/>
                <a:ea typeface="Questrial"/>
                <a:cs typeface="Questrial"/>
                <a:sym typeface="Questrial"/>
              </a:rPr>
              <a:t>Non strictement hétérosexuel·le : </a:t>
            </a:r>
            <a:endParaRPr sz="2000" b="0" i="0" u="none" strike="noStrike" cap="none">
              <a:solidFill>
                <a:srgbClr val="000000"/>
              </a:solidFill>
              <a:latin typeface="Questrial"/>
              <a:ea typeface="Questrial"/>
              <a:cs typeface="Questrial"/>
              <a:sym typeface="Questrial"/>
            </a:endParaRPr>
          </a:p>
          <a:p>
            <a:pPr marL="457200" marR="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22,6 % des femmes  et 14,5% des hommes  </a:t>
            </a:r>
            <a:endParaRPr sz="2000" b="0" i="0" u="none" strike="noStrike" cap="none">
              <a:solidFill>
                <a:schemeClr val="dk1"/>
              </a:solidFill>
              <a:latin typeface="Questrial"/>
              <a:ea typeface="Questrial"/>
              <a:cs typeface="Questrial"/>
              <a:sym typeface="Questrial"/>
            </a:endParaRPr>
          </a:p>
          <a:p>
            <a:pPr marL="457200" marR="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37,6 % des femmes et 18,3 % des hommes de 18-29 ans</a:t>
            </a: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=&gt; Plus fréquent chez les jeunes générations et chez les femmes</a:t>
            </a:r>
            <a:endParaRPr sz="2000" b="0" i="0" u="none" strike="noStrike" cap="none">
              <a:solidFill>
                <a:schemeClr val="dk1"/>
              </a:solidFill>
              <a:latin typeface="Questrial"/>
              <a:ea typeface="Questrial"/>
              <a:cs typeface="Questrial"/>
              <a:sym typeface="Questrial"/>
            </a:endParaRPr>
          </a:p>
          <a:p>
            <a:pPr marL="285750" marR="0" lvl="0" indent="-158750" algn="just" rtl="0">
              <a:lnSpc>
                <a:spcPct val="100000"/>
              </a:lnSpc>
              <a:spcBef>
                <a:spcPts val="0"/>
              </a:spcBef>
              <a:spcAft>
                <a:spcPts val="0"/>
              </a:spcAft>
              <a:buClr>
                <a:srgbClr val="000000"/>
              </a:buClr>
              <a:buSzPts val="2000"/>
              <a:buFont typeface="Noto Sans Symbols"/>
              <a:buNone/>
            </a:pPr>
            <a:endParaRPr sz="1600" b="0" i="1"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600"/>
              <a:buFont typeface="Arial"/>
              <a:buNone/>
            </a:pPr>
            <a:endParaRPr sz="1600" b="0" i="1" u="none" strike="noStrike" cap="none">
              <a:solidFill>
                <a:schemeClr val="dk1"/>
              </a:solidFill>
              <a:latin typeface="Questrial"/>
              <a:ea typeface="Questrial"/>
              <a:cs typeface="Questrial"/>
              <a:sym typeface="Questrial"/>
            </a:endParaRPr>
          </a:p>
        </p:txBody>
      </p:sp>
      <p:pic>
        <p:nvPicPr>
          <p:cNvPr id="241" name="Google Shape;241;g3b1424838d0_0_22"/>
          <p:cNvPicPr preferRelativeResize="0"/>
          <p:nvPr/>
        </p:nvPicPr>
        <p:blipFill rotWithShape="1">
          <a:blip r:embed="rId3">
            <a:alphaModFix/>
          </a:blip>
          <a:srcRect/>
          <a:stretch/>
        </p:blipFill>
        <p:spPr>
          <a:xfrm>
            <a:off x="10499626" y="202674"/>
            <a:ext cx="1352351" cy="27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d56a06705b_1_17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8" name="Google Shape;248;g2d56a06705b_1_17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49" name="Google Shape;249;g2d56a06705b_1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12</a:t>
            </a:fld>
            <a:endParaRPr/>
          </a:p>
        </p:txBody>
      </p:sp>
      <p:sp>
        <p:nvSpPr>
          <p:cNvPr id="250" name="Google Shape;250;g2d56a06705b_1_176"/>
          <p:cNvSpPr txBox="1"/>
          <p:nvPr/>
        </p:nvSpPr>
        <p:spPr>
          <a:xfrm>
            <a:off x="575875" y="307472"/>
            <a:ext cx="10895100" cy="536700"/>
          </a:xfrm>
          <a:prstGeom prst="rect">
            <a:avLst/>
          </a:prstGeom>
          <a:noFill/>
          <a:ln>
            <a:noFill/>
          </a:ln>
        </p:spPr>
        <p:txBody>
          <a:bodyPr spcFirstLastPara="1" wrap="square" lIns="121900" tIns="121900" rIns="121900" bIns="121900" anchor="t" anchorCtr="0">
            <a:no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Moindre activité sexuelle ?  </a:t>
            </a:r>
            <a:endParaRPr sz="2800" b="1" i="0" u="none" strike="noStrike" cap="none">
              <a:solidFill>
                <a:srgbClr val="37AF8D"/>
              </a:solidFill>
              <a:latin typeface="Calibri"/>
              <a:ea typeface="Calibri"/>
              <a:cs typeface="Calibri"/>
              <a:sym typeface="Calibri"/>
            </a:endParaRPr>
          </a:p>
        </p:txBody>
      </p:sp>
      <p:sp>
        <p:nvSpPr>
          <p:cNvPr id="251" name="Google Shape;251;g2d56a06705b_1_176"/>
          <p:cNvSpPr txBox="1"/>
          <p:nvPr/>
        </p:nvSpPr>
        <p:spPr>
          <a:xfrm>
            <a:off x="684275" y="1341525"/>
            <a:ext cx="10599600" cy="4622700"/>
          </a:xfrm>
          <a:prstGeom prst="rect">
            <a:avLst/>
          </a:prstGeom>
          <a:noFill/>
          <a:ln>
            <a:noFill/>
          </a:ln>
        </p:spPr>
        <p:txBody>
          <a:bodyPr spcFirstLastPara="1" wrap="square" lIns="91425" tIns="91425" rIns="91425" bIns="91425" anchor="t" anchorCtr="0">
            <a:spAutoFit/>
          </a:bodyPr>
          <a:lstStyle/>
          <a:p>
            <a:pPr marL="457200" marR="381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Diminution de l’activité sexuelle dans les 12 mois, surtout chez les personnes qui ne sont pas en couple.</a:t>
            </a:r>
            <a:endParaRPr sz="2000" b="0" i="0" u="none" strike="noStrike" cap="none">
              <a:solidFill>
                <a:schemeClr val="dk1"/>
              </a:solidFill>
              <a:latin typeface="Questrial"/>
              <a:ea typeface="Questrial"/>
              <a:cs typeface="Questrial"/>
              <a:sym typeface="Questrial"/>
            </a:endParaRPr>
          </a:p>
          <a:p>
            <a:pPr marL="457200" marR="3810" lvl="0" indent="0" algn="just" rtl="0">
              <a:lnSpc>
                <a:spcPct val="100000"/>
              </a:lnSpc>
              <a:spcBef>
                <a:spcPts val="0"/>
              </a:spcBef>
              <a:spcAft>
                <a:spcPts val="0"/>
              </a:spcAft>
              <a:buClr>
                <a:srgbClr val="000000"/>
              </a:buClr>
              <a:buSzPts val="1900"/>
              <a:buFont typeface="Arial"/>
              <a:buNone/>
            </a:pPr>
            <a:endParaRPr sz="2000" b="0" i="0" u="none" strike="noStrike" cap="none">
              <a:solidFill>
                <a:schemeClr val="dk1"/>
              </a:solidFill>
              <a:latin typeface="Questrial"/>
              <a:ea typeface="Questrial"/>
              <a:cs typeface="Questrial"/>
              <a:sym typeface="Questrial"/>
            </a:endParaRPr>
          </a:p>
          <a:p>
            <a:pPr marL="457200" marR="381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Baisse de la fréquence des rapports (pénétratifs) dans les 4 dernières semaines (6-7 en moyenne)</a:t>
            </a:r>
            <a:r>
              <a:rPr lang="fr-FR" sz="2000">
                <a:solidFill>
                  <a:schemeClr val="dk1"/>
                </a:solidFill>
                <a:latin typeface="Questrial"/>
                <a:ea typeface="Questrial"/>
                <a:cs typeface="Questrial"/>
                <a:sym typeface="Questrial"/>
              </a:rPr>
              <a:t>, pour les deux sexes et dans tous les groupes d'âge : 7,9 pour les femmes et 9,1 pour les hommes (contre 11,0 et 12,3 en 2006).</a:t>
            </a:r>
            <a:endParaRPr sz="2000" b="0" i="0" u="none" strike="noStrike" cap="none">
              <a:solidFill>
                <a:schemeClr val="dk1"/>
              </a:solidFill>
              <a:latin typeface="Questrial"/>
              <a:ea typeface="Questrial"/>
              <a:cs typeface="Questrial"/>
              <a:sym typeface="Questrial"/>
            </a:endParaRPr>
          </a:p>
          <a:p>
            <a:pPr marL="457200" marR="3810" lvl="0" indent="-228600" algn="just" rtl="0">
              <a:lnSpc>
                <a:spcPct val="100000"/>
              </a:lnSpc>
              <a:spcBef>
                <a:spcPts val="0"/>
              </a:spcBef>
              <a:spcAft>
                <a:spcPts val="0"/>
              </a:spcAft>
              <a:buClr>
                <a:schemeClr val="dk1"/>
              </a:buClr>
              <a:buSzPts val="2000"/>
              <a:buFont typeface="Questrial"/>
              <a:buNone/>
            </a:pPr>
            <a:endParaRPr sz="2000" b="0" i="0" u="none" strike="noStrike" cap="none">
              <a:solidFill>
                <a:schemeClr val="dk1"/>
              </a:solidFill>
              <a:latin typeface="Questrial"/>
              <a:ea typeface="Questrial"/>
              <a:cs typeface="Questrial"/>
              <a:sym typeface="Questrial"/>
            </a:endParaRPr>
          </a:p>
          <a:p>
            <a:pPr marL="101600" marR="381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Interroge sur :</a:t>
            </a:r>
            <a:endParaRPr sz="2000" b="0" i="0" u="none" strike="noStrike" cap="none">
              <a:solidFill>
                <a:schemeClr val="dk1"/>
              </a:solidFill>
              <a:latin typeface="Questrial"/>
              <a:ea typeface="Questrial"/>
              <a:cs typeface="Questrial"/>
              <a:sym typeface="Questrial"/>
            </a:endParaRPr>
          </a:p>
          <a:p>
            <a:pPr marL="457200" marR="381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définition du rapport sexuel (majoritairement scénario pénétratif)</a:t>
            </a:r>
            <a:endParaRPr sz="2000" b="0" i="0" u="none" strike="noStrike" cap="none">
              <a:solidFill>
                <a:schemeClr val="dk1"/>
              </a:solidFill>
              <a:latin typeface="Questrial"/>
              <a:ea typeface="Questrial"/>
              <a:cs typeface="Questrial"/>
              <a:sym typeface="Questrial"/>
            </a:endParaRPr>
          </a:p>
          <a:p>
            <a:pPr marL="457200" marR="381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autres formes d'expériences sexuelle : sexualité dans l’espace numérique</a:t>
            </a:r>
            <a:endParaRPr sz="2000" b="0" i="0" u="none" strike="noStrike" cap="none">
              <a:solidFill>
                <a:schemeClr val="dk1"/>
              </a:solidFill>
              <a:latin typeface="Questrial"/>
              <a:ea typeface="Questrial"/>
              <a:cs typeface="Questrial"/>
              <a:sym typeface="Questrial"/>
            </a:endParaRPr>
          </a:p>
          <a:p>
            <a:pPr marL="0" marR="3810" lvl="0" indent="0" algn="just" rtl="0">
              <a:lnSpc>
                <a:spcPct val="100000"/>
              </a:lnSpc>
              <a:spcBef>
                <a:spcPts val="0"/>
              </a:spcBef>
              <a:spcAft>
                <a:spcPts val="0"/>
              </a:spcAft>
              <a:buNone/>
            </a:pPr>
            <a:endParaRPr sz="2000">
              <a:solidFill>
                <a:schemeClr val="dk1"/>
              </a:solidFill>
              <a:latin typeface="Questrial"/>
              <a:ea typeface="Questrial"/>
              <a:cs typeface="Questrial"/>
              <a:sym typeface="Questrial"/>
            </a:endParaRPr>
          </a:p>
          <a:p>
            <a:pPr marL="0" marR="381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=&gt; </a:t>
            </a:r>
            <a:r>
              <a:rPr lang="fr-FR" sz="2000">
                <a:solidFill>
                  <a:schemeClr val="dk1"/>
                </a:solidFill>
                <a:latin typeface="Questrial"/>
                <a:ea typeface="Questrial"/>
                <a:cs typeface="Questrial"/>
                <a:sym typeface="Questrial"/>
              </a:rPr>
              <a:t>P</a:t>
            </a:r>
            <a:r>
              <a:rPr lang="fr-FR" sz="2000" b="0" i="0" u="none" strike="noStrike" cap="none">
                <a:solidFill>
                  <a:schemeClr val="dk1"/>
                </a:solidFill>
                <a:latin typeface="Questrial"/>
                <a:ea typeface="Questrial"/>
                <a:cs typeface="Questrial"/>
                <a:sym typeface="Questrial"/>
              </a:rPr>
              <a:t>lus grande diversité, plus de partenaire, mais moindre intensité de l’activité</a:t>
            </a: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1000"/>
              </a:spcBef>
              <a:spcAft>
                <a:spcPts val="0"/>
              </a:spcAft>
              <a:buClr>
                <a:srgbClr val="000000"/>
              </a:buClr>
              <a:buSzPts val="2000"/>
              <a:buFont typeface="Arial"/>
              <a:buNone/>
            </a:pPr>
            <a:r>
              <a:rPr lang="fr-FR" sz="2000">
                <a:solidFill>
                  <a:schemeClr val="dk1"/>
                </a:solidFill>
                <a:latin typeface="Questrial"/>
                <a:ea typeface="Questrial"/>
                <a:cs typeface="Questrial"/>
                <a:sym typeface="Questrial"/>
              </a:rPr>
              <a:t>=&gt; Satisfaction ne baisse pas, </a:t>
            </a:r>
            <a:r>
              <a:rPr lang="fr-FR" sz="2000" b="0" u="none" strike="noStrike" cap="none">
                <a:solidFill>
                  <a:schemeClr val="dk1"/>
                </a:solidFill>
                <a:latin typeface="Questrial"/>
                <a:ea typeface="Questrial"/>
                <a:cs typeface="Questrial"/>
                <a:sym typeface="Questrial"/>
              </a:rPr>
              <a:t>en légère augmentation depuis 2006</a:t>
            </a:r>
            <a:r>
              <a:rPr lang="fr-FR" sz="2000">
                <a:solidFill>
                  <a:schemeClr val="dk1"/>
                </a:solidFill>
                <a:latin typeface="Questrial"/>
                <a:ea typeface="Questrial"/>
                <a:cs typeface="Questrial"/>
                <a:sym typeface="Questrial"/>
              </a:rPr>
              <a:t> : 45,3 % des femmes et 39,0 % des hommes se déclarent très satisfait·es de leur vie sexuelle actuelle.</a:t>
            </a:r>
            <a:endParaRPr sz="2000" b="0" u="none" strike="noStrike" cap="none">
              <a:solidFill>
                <a:schemeClr val="dk1"/>
              </a:solidFill>
              <a:latin typeface="Questrial"/>
              <a:ea typeface="Questrial"/>
              <a:cs typeface="Questrial"/>
              <a:sym typeface="Questrial"/>
            </a:endParaRPr>
          </a:p>
        </p:txBody>
      </p:sp>
      <p:pic>
        <p:nvPicPr>
          <p:cNvPr id="252" name="Google Shape;252;g2d56a06705b_1_176"/>
          <p:cNvPicPr preferRelativeResize="0"/>
          <p:nvPr/>
        </p:nvPicPr>
        <p:blipFill rotWithShape="1">
          <a:blip r:embed="rId3">
            <a:alphaModFix/>
          </a:blip>
          <a:srcRect/>
          <a:stretch/>
        </p:blipFill>
        <p:spPr>
          <a:xfrm>
            <a:off x="10499626" y="202674"/>
            <a:ext cx="1352351" cy="270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a:extLst>
            <a:ext uri="{FF2B5EF4-FFF2-40B4-BE49-F238E27FC236}">
              <a16:creationId xmlns:a16="http://schemas.microsoft.com/office/drawing/2014/main" id="{5A1C5E17-0B4D-85A2-D2C0-36ABC7CBB536}"/>
            </a:ext>
          </a:extLst>
        </p:cNvPr>
        <p:cNvGrpSpPr/>
        <p:nvPr/>
      </p:nvGrpSpPr>
      <p:grpSpPr>
        <a:xfrm>
          <a:off x="0" y="0"/>
          <a:ext cx="0" cy="0"/>
          <a:chOff x="0" y="0"/>
          <a:chExt cx="0" cy="0"/>
        </a:xfrm>
      </p:grpSpPr>
      <p:sp>
        <p:nvSpPr>
          <p:cNvPr id="258" name="Google Shape;258;g2d56a06705b_1_166">
            <a:extLst>
              <a:ext uri="{FF2B5EF4-FFF2-40B4-BE49-F238E27FC236}">
                <a16:creationId xmlns:a16="http://schemas.microsoft.com/office/drawing/2014/main" id="{B3CED0AD-DF7C-0B4D-1A7C-706BB50CB292}"/>
              </a:ext>
            </a:extLst>
          </p:cNvPr>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9" name="Google Shape;259;g2d56a06705b_1_166">
            <a:extLst>
              <a:ext uri="{FF2B5EF4-FFF2-40B4-BE49-F238E27FC236}">
                <a16:creationId xmlns:a16="http://schemas.microsoft.com/office/drawing/2014/main" id="{46BF0AB5-0352-1DEA-9DEF-3D5A89665F18}"/>
              </a:ext>
            </a:extLst>
          </p:cNvPr>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60" name="Google Shape;260;g2d56a06705b_1_166">
            <a:extLst>
              <a:ext uri="{FF2B5EF4-FFF2-40B4-BE49-F238E27FC236}">
                <a16:creationId xmlns:a16="http://schemas.microsoft.com/office/drawing/2014/main" id="{032D24E0-43C8-0E8B-7962-ACAAF5CAC52D}"/>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13</a:t>
            </a:fld>
            <a:endParaRPr/>
          </a:p>
        </p:txBody>
      </p:sp>
      <p:sp>
        <p:nvSpPr>
          <p:cNvPr id="261" name="Google Shape;261;g2d56a06705b_1_166">
            <a:extLst>
              <a:ext uri="{FF2B5EF4-FFF2-40B4-BE49-F238E27FC236}">
                <a16:creationId xmlns:a16="http://schemas.microsoft.com/office/drawing/2014/main" id="{3367D27A-80B5-4CFA-27B8-14A20BDDDE11}"/>
              </a:ext>
            </a:extLst>
          </p:cNvPr>
          <p:cNvSpPr txBox="1"/>
          <p:nvPr/>
        </p:nvSpPr>
        <p:spPr>
          <a:xfrm>
            <a:off x="458700" y="328900"/>
            <a:ext cx="10249800" cy="9438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42" b="1" i="0" u="none" strike="noStrike" cap="none">
                <a:solidFill>
                  <a:srgbClr val="37AF8D"/>
                </a:solidFill>
                <a:latin typeface="Calibri"/>
                <a:ea typeface="Calibri"/>
                <a:cs typeface="Calibri"/>
                <a:sym typeface="Calibri"/>
              </a:rPr>
              <a:t> </a:t>
            </a:r>
            <a:r>
              <a:rPr lang="fr-FR" sz="2800" b="1" i="0" u="none" strike="noStrike" cap="none">
                <a:solidFill>
                  <a:srgbClr val="37AF8D"/>
                </a:solidFill>
                <a:latin typeface="Calibri"/>
                <a:ea typeface="Calibri"/>
                <a:cs typeface="Calibri"/>
                <a:sym typeface="Calibri"/>
              </a:rPr>
              <a:t>Plus de déclarations de violences sexuelles </a:t>
            </a:r>
            <a:endParaRPr sz="2800" b="0" i="0" u="none" strike="noStrike" cap="none">
              <a:solidFill>
                <a:srgbClr val="000000"/>
              </a:solidFill>
              <a:latin typeface="Arial"/>
              <a:ea typeface="Arial"/>
              <a:cs typeface="Arial"/>
              <a:sym typeface="Arial"/>
            </a:endParaRPr>
          </a:p>
          <a:p>
            <a:pPr marL="0" marR="0" lvl="0" indent="0" algn="l" rtl="0">
              <a:lnSpc>
                <a:spcPct val="70000"/>
              </a:lnSpc>
              <a:spcBef>
                <a:spcPts val="0"/>
              </a:spcBef>
              <a:spcAft>
                <a:spcPts val="0"/>
              </a:spcAft>
              <a:buClr>
                <a:srgbClr val="000000"/>
              </a:buClr>
              <a:buSzPts val="935"/>
              <a:buFont typeface="Arial"/>
              <a:buNone/>
            </a:pPr>
            <a:endParaRPr sz="2842" b="1" i="0" u="none" strike="noStrike" cap="none">
              <a:solidFill>
                <a:srgbClr val="37AF8D"/>
              </a:solidFill>
              <a:latin typeface="Calibri"/>
              <a:ea typeface="Calibri"/>
              <a:cs typeface="Calibri"/>
              <a:sym typeface="Calibri"/>
            </a:endParaRPr>
          </a:p>
        </p:txBody>
      </p:sp>
      <p:pic>
        <p:nvPicPr>
          <p:cNvPr id="264" name="Google Shape;264;g2d56a06705b_1_166">
            <a:extLst>
              <a:ext uri="{FF2B5EF4-FFF2-40B4-BE49-F238E27FC236}">
                <a16:creationId xmlns:a16="http://schemas.microsoft.com/office/drawing/2014/main" id="{87CC0619-E5E6-CEB2-5EEA-6653BD77EA6C}"/>
              </a:ext>
            </a:extLst>
          </p:cNvPr>
          <p:cNvPicPr preferRelativeResize="0"/>
          <p:nvPr/>
        </p:nvPicPr>
        <p:blipFill rotWithShape="1">
          <a:blip r:embed="rId3">
            <a:alphaModFix/>
          </a:blip>
          <a:srcRect/>
          <a:stretch/>
        </p:blipFill>
        <p:spPr>
          <a:xfrm>
            <a:off x="10499626" y="202674"/>
            <a:ext cx="1352351" cy="270475"/>
          </a:xfrm>
          <a:prstGeom prst="rect">
            <a:avLst/>
          </a:prstGeom>
          <a:noFill/>
          <a:ln>
            <a:noFill/>
          </a:ln>
        </p:spPr>
      </p:pic>
      <p:graphicFrame>
        <p:nvGraphicFramePr>
          <p:cNvPr id="2" name="Tableau 1">
            <a:extLst>
              <a:ext uri="{FF2B5EF4-FFF2-40B4-BE49-F238E27FC236}">
                <a16:creationId xmlns:a16="http://schemas.microsoft.com/office/drawing/2014/main" id="{F0D199A6-6D02-DF5F-227E-B5045D1EA760}"/>
              </a:ext>
            </a:extLst>
          </p:cNvPr>
          <p:cNvGraphicFramePr>
            <a:graphicFrameLocks noGrp="1"/>
          </p:cNvGraphicFramePr>
          <p:nvPr>
            <p:extLst>
              <p:ext uri="{D42A27DB-BD31-4B8C-83A1-F6EECF244321}">
                <p14:modId xmlns:p14="http://schemas.microsoft.com/office/powerpoint/2010/main" val="2237026698"/>
              </p:ext>
            </p:extLst>
          </p:nvPr>
        </p:nvGraphicFramePr>
        <p:xfrm>
          <a:off x="2014537" y="1218946"/>
          <a:ext cx="8261032" cy="5310151"/>
        </p:xfrm>
        <a:graphic>
          <a:graphicData uri="http://schemas.openxmlformats.org/drawingml/2006/table">
            <a:tbl>
              <a:tblPr/>
              <a:tblGrid>
                <a:gridCol w="1874698">
                  <a:extLst>
                    <a:ext uri="{9D8B030D-6E8A-4147-A177-3AD203B41FA5}">
                      <a16:colId xmlns:a16="http://schemas.microsoft.com/office/drawing/2014/main" val="1234633867"/>
                    </a:ext>
                  </a:extLst>
                </a:gridCol>
                <a:gridCol w="3357975">
                  <a:extLst>
                    <a:ext uri="{9D8B030D-6E8A-4147-A177-3AD203B41FA5}">
                      <a16:colId xmlns:a16="http://schemas.microsoft.com/office/drawing/2014/main" val="3884859214"/>
                    </a:ext>
                  </a:extLst>
                </a:gridCol>
                <a:gridCol w="1503879">
                  <a:extLst>
                    <a:ext uri="{9D8B030D-6E8A-4147-A177-3AD203B41FA5}">
                      <a16:colId xmlns:a16="http://schemas.microsoft.com/office/drawing/2014/main" val="2384865798"/>
                    </a:ext>
                  </a:extLst>
                </a:gridCol>
                <a:gridCol w="1524480">
                  <a:extLst>
                    <a:ext uri="{9D8B030D-6E8A-4147-A177-3AD203B41FA5}">
                      <a16:colId xmlns:a16="http://schemas.microsoft.com/office/drawing/2014/main" val="2504989433"/>
                    </a:ext>
                  </a:extLst>
                </a:gridCol>
              </a:tblGrid>
              <a:tr h="758593">
                <a:tc>
                  <a:txBody>
                    <a:bodyPr/>
                    <a:lstStyle/>
                    <a:p>
                      <a:pPr fontAlgn="t">
                        <a:buNone/>
                      </a:pPr>
                      <a:br>
                        <a:rPr lang="fr-FR" sz="2000" dirty="0">
                          <a:effectLst/>
                        </a:rPr>
                      </a:b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 </a:t>
                      </a:r>
                      <a:endParaRPr lang="fr-FR" sz="2000" dirty="0">
                        <a:effectLst/>
                      </a:endParaRPr>
                    </a:p>
                  </a:txBody>
                  <a:tcPr marL="63500" marR="63500" marT="63500" marB="63500">
                    <a:lnL>
                      <a:noFill/>
                    </a:lnL>
                    <a:lnR>
                      <a:noFill/>
                    </a:lnR>
                    <a:lnT>
                      <a:noFill/>
                    </a:lnT>
                    <a:lnB>
                      <a:noFill/>
                    </a:lnB>
                    <a:noFill/>
                  </a:tcPr>
                </a:tc>
                <a:tc gridSpan="2">
                  <a:txBody>
                    <a:bodyPr/>
                    <a:lstStyle/>
                    <a:p>
                      <a:pPr algn="ctr" rtl="0" fontAlgn="t">
                        <a:spcBef>
                          <a:spcPts val="300"/>
                        </a:spcBef>
                        <a:spcAft>
                          <a:spcPts val="300"/>
                        </a:spcAft>
                        <a:buNone/>
                      </a:pPr>
                      <a:r>
                        <a:rPr lang="fr-FR" sz="2000" b="0" i="1" u="none" strike="noStrike" dirty="0">
                          <a:solidFill>
                            <a:srgbClr val="000000"/>
                          </a:solidFill>
                          <a:effectLst/>
                          <a:latin typeface="Corbel" panose="020B0503020204020204" pitchFamily="34" charset="0"/>
                        </a:rPr>
                        <a:t>% Au moins une violence sexuelle</a:t>
                      </a:r>
                      <a:endParaRPr lang="fr-FR" sz="2000" dirty="0">
                        <a:effectLst/>
                      </a:endParaRPr>
                    </a:p>
                  </a:txBody>
                  <a:tcPr marL="63500" marR="63500" marT="63500" marB="63500">
                    <a:lnL>
                      <a:noFill/>
                    </a:lnL>
                    <a:lnR>
                      <a:noFill/>
                    </a:lnR>
                    <a:lnT>
                      <a:noFill/>
                    </a:lnT>
                    <a:lnB>
                      <a:noFill/>
                    </a:lnB>
                    <a:noFill/>
                  </a:tcPr>
                </a:tc>
                <a:tc hMerge="1">
                  <a:txBody>
                    <a:bodyPr/>
                    <a:lstStyle/>
                    <a:p>
                      <a:endParaRPr lang="fr-FR"/>
                    </a:p>
                  </a:txBody>
                  <a:tcPr/>
                </a:tc>
                <a:extLst>
                  <a:ext uri="{0D108BD9-81ED-4DB2-BD59-A6C34878D82A}">
                    <a16:rowId xmlns:a16="http://schemas.microsoft.com/office/drawing/2014/main" val="2572619496"/>
                  </a:ext>
                </a:extLst>
              </a:tr>
              <a:tr h="758593">
                <a:tc>
                  <a:txBody>
                    <a:bodyPr/>
                    <a:lstStyle/>
                    <a:p>
                      <a:pPr fontAlgn="t">
                        <a:buNone/>
                      </a:pPr>
                      <a:br>
                        <a:rPr lang="fr-FR" sz="2000">
                          <a:effectLst/>
                        </a:rPr>
                      </a:b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 </a:t>
                      </a: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Femmes</a:t>
                      </a: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Hommes</a:t>
                      </a:r>
                      <a:endParaRPr lang="fr-FR" sz="2000"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3524209637"/>
                  </a:ext>
                </a:extLst>
              </a:tr>
              <a:tr h="758593">
                <a:tc gridSpan="2">
                  <a:txBody>
                    <a:bodyPr/>
                    <a:lstStyle/>
                    <a:p>
                      <a:pPr algn="ctr"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Total</a:t>
                      </a:r>
                      <a:endParaRPr lang="fr-FR" sz="2000" dirty="0">
                        <a:effectLst/>
                      </a:endParaRPr>
                    </a:p>
                  </a:txBody>
                  <a:tcPr marL="63500" marR="63500" marT="63500" marB="63500">
                    <a:lnL>
                      <a:noFill/>
                    </a:lnL>
                    <a:lnR>
                      <a:noFill/>
                    </a:lnR>
                    <a:lnT>
                      <a:noFill/>
                    </a:lnT>
                    <a:lnB>
                      <a:noFill/>
                    </a:lnB>
                    <a:noFill/>
                  </a:tcPr>
                </a:tc>
                <a:tc hMerge="1">
                  <a:txBody>
                    <a:bodyPr/>
                    <a:lstStyle/>
                    <a:p>
                      <a:endParaRPr lang="fr-FR"/>
                    </a:p>
                  </a:txBody>
                  <a:tcPr/>
                </a:tc>
                <a:tc>
                  <a:txBody>
                    <a:bodyPr/>
                    <a:lstStyle/>
                    <a:p>
                      <a:pPr algn="just" rtl="0" fontAlgn="t">
                        <a:spcBef>
                          <a:spcPts val="300"/>
                        </a:spcBef>
                        <a:spcAft>
                          <a:spcPts val="300"/>
                        </a:spcAft>
                        <a:buNone/>
                      </a:pPr>
                      <a:r>
                        <a:rPr lang="fr-FR" sz="2000" b="0" i="0" u="none" strike="noStrike">
                          <a:solidFill>
                            <a:srgbClr val="000000"/>
                          </a:solidFill>
                          <a:effectLst/>
                          <a:latin typeface="Corbel" panose="020B0503020204020204" pitchFamily="34" charset="0"/>
                        </a:rPr>
                        <a:t>38.2 [37-39]</a:t>
                      </a: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13.6 [13-15]</a:t>
                      </a:r>
                      <a:endParaRPr lang="fr-FR" sz="2000"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2907027075"/>
                  </a:ext>
                </a:extLst>
              </a:tr>
              <a:tr h="758593">
                <a:tc>
                  <a:txBody>
                    <a:bodyPr/>
                    <a:lstStyle/>
                    <a:p>
                      <a:pPr fontAlgn="t">
                        <a:buNone/>
                      </a:pPr>
                      <a:br>
                        <a:rPr lang="fr-FR" sz="2000">
                          <a:effectLst/>
                        </a:rPr>
                      </a:b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18-29</a:t>
                      </a: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a:solidFill>
                            <a:srgbClr val="000000"/>
                          </a:solidFill>
                          <a:effectLst/>
                          <a:latin typeface="Corbel" panose="020B0503020204020204" pitchFamily="34" charset="0"/>
                        </a:rPr>
                        <a:t>47.3 [45-50]</a:t>
                      </a: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16.7 [15-19]</a:t>
                      </a:r>
                      <a:endParaRPr lang="fr-FR" sz="2000"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3296797311"/>
                  </a:ext>
                </a:extLst>
              </a:tr>
              <a:tr h="758593">
                <a:tc>
                  <a:txBody>
                    <a:bodyPr/>
                    <a:lstStyle/>
                    <a:p>
                      <a:pPr fontAlgn="t">
                        <a:buNone/>
                      </a:pPr>
                      <a:br>
                        <a:rPr lang="fr-FR" sz="2000">
                          <a:effectLst/>
                        </a:rPr>
                      </a:b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30-49</a:t>
                      </a: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43.4 [41-45]</a:t>
                      </a: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13.7 [12-15]</a:t>
                      </a:r>
                      <a:endParaRPr lang="fr-FR" sz="2000"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4261242748"/>
                  </a:ext>
                </a:extLst>
              </a:tr>
              <a:tr h="758593">
                <a:tc>
                  <a:txBody>
                    <a:bodyPr/>
                    <a:lstStyle/>
                    <a:p>
                      <a:pPr fontAlgn="t">
                        <a:buNone/>
                      </a:pPr>
                      <a:br>
                        <a:rPr lang="fr-FR" sz="2000">
                          <a:effectLst/>
                        </a:rPr>
                      </a:b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a:solidFill>
                            <a:srgbClr val="000000"/>
                          </a:solidFill>
                          <a:effectLst/>
                          <a:latin typeface="Corbel" panose="020B0503020204020204" pitchFamily="34" charset="0"/>
                        </a:rPr>
                        <a:t>50-69</a:t>
                      </a: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a:solidFill>
                            <a:srgbClr val="000000"/>
                          </a:solidFill>
                          <a:effectLst/>
                          <a:latin typeface="Corbel" panose="020B0503020204020204" pitchFamily="34" charset="0"/>
                        </a:rPr>
                        <a:t>33.7 [32-36]</a:t>
                      </a: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12.6 [11-14]</a:t>
                      </a:r>
                      <a:endParaRPr lang="fr-FR" sz="2000"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385265558"/>
                  </a:ext>
                </a:extLst>
              </a:tr>
              <a:tr h="758593">
                <a:tc>
                  <a:txBody>
                    <a:bodyPr/>
                    <a:lstStyle/>
                    <a:p>
                      <a:pPr fontAlgn="t">
                        <a:buNone/>
                      </a:pPr>
                      <a:br>
                        <a:rPr lang="fr-FR" sz="2000">
                          <a:effectLst/>
                        </a:rPr>
                      </a:b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70 et +</a:t>
                      </a:r>
                      <a:endParaRPr lang="fr-FR" sz="2000" dirty="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a:solidFill>
                            <a:srgbClr val="000000"/>
                          </a:solidFill>
                          <a:effectLst/>
                          <a:latin typeface="Corbel" panose="020B0503020204020204" pitchFamily="34" charset="0"/>
                        </a:rPr>
                        <a:t>28.6 [26-32]</a:t>
                      </a:r>
                      <a:endParaRPr lang="fr-FR" sz="2000">
                        <a:effectLst/>
                      </a:endParaRPr>
                    </a:p>
                  </a:txBody>
                  <a:tcPr marL="63500" marR="63500" marT="63500" marB="63500">
                    <a:lnL>
                      <a:noFill/>
                    </a:lnL>
                    <a:lnR>
                      <a:noFill/>
                    </a:lnR>
                    <a:lnT>
                      <a:noFill/>
                    </a:lnT>
                    <a:lnB>
                      <a:noFill/>
                    </a:lnB>
                    <a:noFill/>
                  </a:tcPr>
                </a:tc>
                <a:tc>
                  <a:txBody>
                    <a:bodyPr/>
                    <a:lstStyle/>
                    <a:p>
                      <a:pPr algn="just" rtl="0" fontAlgn="t">
                        <a:spcBef>
                          <a:spcPts val="300"/>
                        </a:spcBef>
                        <a:spcAft>
                          <a:spcPts val="300"/>
                        </a:spcAft>
                        <a:buNone/>
                      </a:pPr>
                      <a:r>
                        <a:rPr lang="fr-FR" sz="2000" b="0" i="0" u="none" strike="noStrike" dirty="0">
                          <a:solidFill>
                            <a:srgbClr val="000000"/>
                          </a:solidFill>
                          <a:effectLst/>
                          <a:latin typeface="Corbel" panose="020B0503020204020204" pitchFamily="34" charset="0"/>
                        </a:rPr>
                        <a:t>11.6 [9-14]</a:t>
                      </a:r>
                      <a:endParaRPr lang="fr-FR" sz="2000" dirty="0">
                        <a:effectLst/>
                      </a:endParaRPr>
                    </a:p>
                  </a:txBody>
                  <a:tcPr marL="63500" marR="63500" marT="63500" marB="63500">
                    <a:lnL>
                      <a:noFill/>
                    </a:lnL>
                    <a:lnR>
                      <a:noFill/>
                    </a:lnR>
                    <a:lnT>
                      <a:noFill/>
                    </a:lnT>
                    <a:lnB>
                      <a:noFill/>
                    </a:lnB>
                    <a:noFill/>
                  </a:tcPr>
                </a:tc>
                <a:extLst>
                  <a:ext uri="{0D108BD9-81ED-4DB2-BD59-A6C34878D82A}">
                    <a16:rowId xmlns:a16="http://schemas.microsoft.com/office/drawing/2014/main" val="1364098101"/>
                  </a:ext>
                </a:extLst>
              </a:tr>
            </a:tbl>
          </a:graphicData>
        </a:graphic>
      </p:graphicFrame>
    </p:spTree>
    <p:extLst>
      <p:ext uri="{BB962C8B-B14F-4D97-AF65-F5344CB8AC3E}">
        <p14:creationId xmlns:p14="http://schemas.microsoft.com/office/powerpoint/2010/main" val="212716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14</a:t>
            </a:fld>
            <a:endParaRPr/>
          </a:p>
        </p:txBody>
      </p:sp>
      <p:pic>
        <p:nvPicPr>
          <p:cNvPr id="270" name="Google Shape;270;p1"/>
          <p:cNvPicPr preferRelativeResize="0"/>
          <p:nvPr/>
        </p:nvPicPr>
        <p:blipFill rotWithShape="1">
          <a:blip r:embed="rId3">
            <a:alphaModFix amt="30000"/>
          </a:blip>
          <a:srcRect/>
          <a:stretch/>
        </p:blipFill>
        <p:spPr>
          <a:xfrm flipH="1">
            <a:off x="-2" y="-1"/>
            <a:ext cx="1235551" cy="1075399"/>
          </a:xfrm>
          <a:prstGeom prst="rect">
            <a:avLst/>
          </a:prstGeom>
          <a:noFill/>
          <a:ln>
            <a:noFill/>
          </a:ln>
        </p:spPr>
      </p:pic>
      <p:pic>
        <p:nvPicPr>
          <p:cNvPr id="271" name="Google Shape;271;p1"/>
          <p:cNvPicPr preferRelativeResize="0"/>
          <p:nvPr/>
        </p:nvPicPr>
        <p:blipFill rotWithShape="1">
          <a:blip r:embed="rId4">
            <a:alphaModFix/>
          </a:blip>
          <a:srcRect/>
          <a:stretch/>
        </p:blipFill>
        <p:spPr>
          <a:xfrm>
            <a:off x="10499626" y="202674"/>
            <a:ext cx="1352351" cy="270475"/>
          </a:xfrm>
          <a:prstGeom prst="rect">
            <a:avLst/>
          </a:prstGeom>
          <a:noFill/>
          <a:ln>
            <a:noFill/>
          </a:ln>
        </p:spPr>
      </p:pic>
      <p:sp>
        <p:nvSpPr>
          <p:cNvPr id="272" name="Google Shape;272;p1"/>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73" name="Google Shape;273;p1"/>
          <p:cNvSpPr txBox="1">
            <a:spLocks noGrp="1"/>
          </p:cNvSpPr>
          <p:nvPr>
            <p:ph type="ctrTitle"/>
          </p:nvPr>
        </p:nvSpPr>
        <p:spPr>
          <a:xfrm>
            <a:off x="1445300" y="2419027"/>
            <a:ext cx="9144000" cy="1365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fr-FR" sz="4400" b="1">
                <a:solidFill>
                  <a:srgbClr val="37AF8D"/>
                </a:solidFill>
              </a:rPr>
              <a:t>Santé sexuelle</a:t>
            </a:r>
            <a:endParaRPr sz="4400" b="1">
              <a:solidFill>
                <a:srgbClr val="37AF8D"/>
              </a:solidFill>
            </a:endParaRPr>
          </a:p>
          <a:p>
            <a:pPr marL="0" lvl="0" indent="0" algn="ctr" rtl="0">
              <a:lnSpc>
                <a:spcPct val="100000"/>
              </a:lnSpc>
              <a:spcBef>
                <a:spcPts val="0"/>
              </a:spcBef>
              <a:spcAft>
                <a:spcPts val="0"/>
              </a:spcAft>
              <a:buClr>
                <a:schemeClr val="dk1"/>
              </a:buClr>
              <a:buSzPts val="2800"/>
              <a:buFont typeface="Arial"/>
              <a:buNone/>
            </a:pPr>
            <a:r>
              <a:rPr lang="fr-FR" sz="3600">
                <a:solidFill>
                  <a:srgbClr val="AC0C63"/>
                </a:solidFill>
              </a:rPr>
              <a:t>France hexagonale</a:t>
            </a:r>
            <a:endParaRPr sz="3800" b="1">
              <a:solidFill>
                <a:srgbClr val="37AF8D"/>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BAF960B-CE2C-0E35-CD45-42B35063BE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15</a:t>
            </a:fld>
            <a:endParaRPr lang="fr-FR"/>
          </a:p>
        </p:txBody>
      </p:sp>
      <p:pic>
        <p:nvPicPr>
          <p:cNvPr id="6" name="Image 5">
            <a:extLst>
              <a:ext uri="{FF2B5EF4-FFF2-40B4-BE49-F238E27FC236}">
                <a16:creationId xmlns:a16="http://schemas.microsoft.com/office/drawing/2014/main" id="{A68FDAF8-E190-49AB-26F6-80106894742D}"/>
              </a:ext>
            </a:extLst>
          </p:cNvPr>
          <p:cNvPicPr>
            <a:picLocks noChangeAspect="1"/>
          </p:cNvPicPr>
          <p:nvPr/>
        </p:nvPicPr>
        <p:blipFill>
          <a:blip r:embed="rId2"/>
          <a:stretch>
            <a:fillRect/>
          </a:stretch>
        </p:blipFill>
        <p:spPr>
          <a:xfrm>
            <a:off x="806450" y="723900"/>
            <a:ext cx="11013690" cy="5632450"/>
          </a:xfrm>
          <a:prstGeom prst="rect">
            <a:avLst/>
          </a:prstGeom>
        </p:spPr>
      </p:pic>
    </p:spTree>
    <p:extLst>
      <p:ext uri="{BB962C8B-B14F-4D97-AF65-F5344CB8AC3E}">
        <p14:creationId xmlns:p14="http://schemas.microsoft.com/office/powerpoint/2010/main" val="261023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DF927C-57AA-B7FC-6C06-78C60D2A86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16</a:t>
            </a:fld>
            <a:endParaRPr lang="fr-FR"/>
          </a:p>
        </p:txBody>
      </p:sp>
      <p:pic>
        <p:nvPicPr>
          <p:cNvPr id="6" name="Image 5">
            <a:extLst>
              <a:ext uri="{FF2B5EF4-FFF2-40B4-BE49-F238E27FC236}">
                <a16:creationId xmlns:a16="http://schemas.microsoft.com/office/drawing/2014/main" id="{382EFF90-C422-A5D4-3A9F-C5E269BD926F}"/>
              </a:ext>
            </a:extLst>
          </p:cNvPr>
          <p:cNvPicPr>
            <a:picLocks noChangeAspect="1"/>
          </p:cNvPicPr>
          <p:nvPr/>
        </p:nvPicPr>
        <p:blipFill>
          <a:blip r:embed="rId2"/>
          <a:stretch>
            <a:fillRect/>
          </a:stretch>
        </p:blipFill>
        <p:spPr>
          <a:xfrm>
            <a:off x="762000" y="704850"/>
            <a:ext cx="11065876" cy="5651500"/>
          </a:xfrm>
          <a:prstGeom prst="rect">
            <a:avLst/>
          </a:prstGeom>
        </p:spPr>
      </p:pic>
    </p:spTree>
    <p:extLst>
      <p:ext uri="{BB962C8B-B14F-4D97-AF65-F5344CB8AC3E}">
        <p14:creationId xmlns:p14="http://schemas.microsoft.com/office/powerpoint/2010/main" val="157150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1374207566_1_0"/>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g31374207566_1_0"/>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81" name="Google Shape;281;g31374207566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17</a:t>
            </a:fld>
            <a:endParaRPr/>
          </a:p>
        </p:txBody>
      </p:sp>
      <p:sp>
        <p:nvSpPr>
          <p:cNvPr id="282" name="Google Shape;282;g31374207566_1_0"/>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Baisse de la prévention au 1er rapport sexuel</a:t>
            </a:r>
            <a:endParaRPr sz="2800" b="1" i="0" u="none" strike="noStrike" cap="none">
              <a:solidFill>
                <a:srgbClr val="37AF8D"/>
              </a:solidFill>
              <a:latin typeface="Calibri"/>
              <a:ea typeface="Calibri"/>
              <a:cs typeface="Calibri"/>
              <a:sym typeface="Calibri"/>
            </a:endParaRPr>
          </a:p>
        </p:txBody>
      </p:sp>
      <p:sp>
        <p:nvSpPr>
          <p:cNvPr id="283" name="Google Shape;283;g31374207566_1_0"/>
          <p:cNvSpPr txBox="1"/>
          <p:nvPr/>
        </p:nvSpPr>
        <p:spPr>
          <a:xfrm>
            <a:off x="593450" y="1035650"/>
            <a:ext cx="10760400" cy="800400"/>
          </a:xfrm>
          <a:prstGeom prst="rect">
            <a:avLst/>
          </a:prstGeom>
          <a:noFill/>
          <a:ln>
            <a:noFill/>
          </a:ln>
        </p:spPr>
        <p:txBody>
          <a:bodyPr spcFirstLastPara="1" wrap="square" lIns="91425" tIns="91425" rIns="91425" bIns="91425" anchor="t" anchorCtr="0">
            <a:spAutoFit/>
          </a:bodyPr>
          <a:lstStyle/>
          <a:p>
            <a:pPr marL="0" marR="3810" lvl="0" indent="0" algn="l" rtl="0">
              <a:lnSpc>
                <a:spcPct val="100000"/>
              </a:lnSpc>
              <a:spcBef>
                <a:spcPts val="0"/>
              </a:spcBef>
              <a:spcAft>
                <a:spcPts val="0"/>
              </a:spcAft>
              <a:buClr>
                <a:srgbClr val="000000"/>
              </a:buClr>
              <a:buSzPts val="1900"/>
              <a:buFont typeface="Arial"/>
              <a:buNone/>
            </a:pPr>
            <a:r>
              <a:rPr lang="fr-FR" sz="2000" b="0" i="0" u="none" strike="noStrike" cap="none">
                <a:solidFill>
                  <a:schemeClr val="dk1"/>
                </a:solidFill>
                <a:latin typeface="Questrial"/>
                <a:ea typeface="Questrial"/>
                <a:cs typeface="Questrial"/>
                <a:sym typeface="Questrial"/>
              </a:rPr>
              <a:t>Baisse de l’utilisation du préservatif au 1er rapport : 75,2 % pour les femmes et 84,5 % pour les hommes ayant eu leur 1er rapport entre 2019-2023.</a:t>
            </a:r>
            <a:endParaRPr sz="1400" b="0" i="0" u="none" strike="noStrike" cap="none">
              <a:solidFill>
                <a:srgbClr val="000000"/>
              </a:solidFill>
              <a:latin typeface="Arial"/>
              <a:ea typeface="Arial"/>
              <a:cs typeface="Arial"/>
              <a:sym typeface="Arial"/>
            </a:endParaRPr>
          </a:p>
        </p:txBody>
      </p:sp>
      <p:pic>
        <p:nvPicPr>
          <p:cNvPr id="284" name="Google Shape;284;g31374207566_1_0"/>
          <p:cNvPicPr preferRelativeResize="0"/>
          <p:nvPr/>
        </p:nvPicPr>
        <p:blipFill rotWithShape="1">
          <a:blip r:embed="rId3">
            <a:alphaModFix/>
          </a:blip>
          <a:srcRect b="16881"/>
          <a:stretch/>
        </p:blipFill>
        <p:spPr>
          <a:xfrm>
            <a:off x="3005171" y="1876425"/>
            <a:ext cx="5885606" cy="4845025"/>
          </a:xfrm>
          <a:prstGeom prst="rect">
            <a:avLst/>
          </a:prstGeom>
          <a:noFill/>
          <a:ln>
            <a:noFill/>
          </a:ln>
        </p:spPr>
      </p:pic>
      <p:pic>
        <p:nvPicPr>
          <p:cNvPr id="285" name="Google Shape;285;g31374207566_1_0"/>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2" name="Google Shape;292;p2"/>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93" name="Google Shape;293;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18</a:t>
            </a:fld>
            <a:endParaRPr/>
          </a:p>
        </p:txBody>
      </p:sp>
      <p:sp>
        <p:nvSpPr>
          <p:cNvPr id="294" name="Google Shape;294;p2"/>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a:solidFill>
                  <a:srgbClr val="37AF8D"/>
                </a:solidFill>
                <a:latin typeface="Calibri"/>
                <a:ea typeface="Calibri"/>
                <a:cs typeface="Calibri"/>
                <a:sym typeface="Calibri"/>
              </a:rPr>
              <a:t>Et après, avec les nouveaux partenaires ?</a:t>
            </a:r>
            <a:r>
              <a:rPr lang="fr-FR" sz="2800" b="1" i="0" u="none" strike="noStrike" cap="none">
                <a:solidFill>
                  <a:srgbClr val="37AF8D"/>
                </a:solidFill>
                <a:latin typeface="Calibri"/>
                <a:ea typeface="Calibri"/>
                <a:cs typeface="Calibri"/>
                <a:sym typeface="Calibri"/>
              </a:rPr>
              <a:t>  </a:t>
            </a:r>
            <a:endParaRPr sz="2800" b="1" i="0" u="none" strike="noStrike" cap="none">
              <a:solidFill>
                <a:srgbClr val="37AF8D"/>
              </a:solidFill>
              <a:latin typeface="Calibri"/>
              <a:ea typeface="Calibri"/>
              <a:cs typeface="Calibri"/>
              <a:sym typeface="Calibri"/>
            </a:endParaRPr>
          </a:p>
        </p:txBody>
      </p:sp>
      <p:pic>
        <p:nvPicPr>
          <p:cNvPr id="295" name="Google Shape;295;p2"/>
          <p:cNvPicPr preferRelativeResize="0"/>
          <p:nvPr/>
        </p:nvPicPr>
        <p:blipFill rotWithShape="1">
          <a:blip r:embed="rId3">
            <a:alphaModFix/>
          </a:blip>
          <a:srcRect/>
          <a:stretch/>
        </p:blipFill>
        <p:spPr>
          <a:xfrm>
            <a:off x="2415775" y="1913850"/>
            <a:ext cx="7317750" cy="4807600"/>
          </a:xfrm>
          <a:prstGeom prst="rect">
            <a:avLst/>
          </a:prstGeom>
          <a:noFill/>
          <a:ln>
            <a:noFill/>
          </a:ln>
        </p:spPr>
      </p:pic>
      <p:sp>
        <p:nvSpPr>
          <p:cNvPr id="296" name="Google Shape;296;p2"/>
          <p:cNvSpPr txBox="1"/>
          <p:nvPr/>
        </p:nvSpPr>
        <p:spPr>
          <a:xfrm>
            <a:off x="563175" y="1113450"/>
            <a:ext cx="10790700" cy="800400"/>
          </a:xfrm>
          <a:prstGeom prst="rect">
            <a:avLst/>
          </a:prstGeom>
          <a:noFill/>
          <a:ln>
            <a:noFill/>
          </a:ln>
        </p:spPr>
        <p:txBody>
          <a:bodyPr spcFirstLastPara="1" wrap="square" lIns="91425" tIns="91425" rIns="91425" bIns="91425" anchor="t" anchorCtr="0">
            <a:spAutoFit/>
          </a:bodyPr>
          <a:lstStyle/>
          <a:p>
            <a:pPr marL="0" marR="3810" lvl="0" indent="0" algn="l" rtl="0">
              <a:lnSpc>
                <a:spcPct val="100000"/>
              </a:lnSpc>
              <a:spcBef>
                <a:spcPts val="0"/>
              </a:spcBef>
              <a:spcAft>
                <a:spcPts val="0"/>
              </a:spcAft>
              <a:buClr>
                <a:srgbClr val="000000"/>
              </a:buClr>
              <a:buSzPts val="1900"/>
              <a:buFont typeface="Arial"/>
              <a:buNone/>
            </a:pPr>
            <a:r>
              <a:rPr lang="fr-FR" sz="2000" b="0" i="0" u="none" strike="noStrike" cap="none">
                <a:solidFill>
                  <a:schemeClr val="dk1"/>
                </a:solidFill>
                <a:latin typeface="Questrial"/>
                <a:ea typeface="Questrial"/>
                <a:cs typeface="Questrial"/>
                <a:sym typeface="Questrial"/>
              </a:rPr>
              <a:t>En 2023, 49,4 % des femmes et 52,6% des hommes utilisent un préservatif au 1er rapport avec un</a:t>
            </a:r>
            <a:r>
              <a:rPr lang="fr-FR" sz="2000">
                <a:solidFill>
                  <a:schemeClr val="dk1"/>
                </a:solidFill>
                <a:latin typeface="Questrial"/>
                <a:ea typeface="Questrial"/>
                <a:cs typeface="Questrial"/>
                <a:sym typeface="Questrial"/>
              </a:rPr>
              <a:t>·e</a:t>
            </a:r>
            <a:r>
              <a:rPr lang="fr-FR" sz="2000" b="0" i="0" u="none" strike="noStrike" cap="none">
                <a:solidFill>
                  <a:schemeClr val="dk1"/>
                </a:solidFill>
                <a:latin typeface="Questrial"/>
                <a:ea typeface="Questrial"/>
                <a:cs typeface="Questrial"/>
                <a:sym typeface="Questrial"/>
              </a:rPr>
              <a:t> partenaire rencontré</a:t>
            </a:r>
            <a:r>
              <a:rPr lang="fr-FR" sz="2000">
                <a:solidFill>
                  <a:schemeClr val="dk1"/>
                </a:solidFill>
                <a:latin typeface="Questrial"/>
                <a:ea typeface="Questrial"/>
                <a:cs typeface="Questrial"/>
                <a:sym typeface="Questrial"/>
              </a:rPr>
              <a:t>·</a:t>
            </a:r>
            <a:r>
              <a:rPr lang="fr-FR" sz="2000" b="0" i="0" u="none" strike="noStrike" cap="none">
                <a:solidFill>
                  <a:schemeClr val="dk1"/>
                </a:solidFill>
                <a:latin typeface="Questrial"/>
                <a:ea typeface="Questrial"/>
                <a:cs typeface="Questrial"/>
                <a:sym typeface="Questrial"/>
              </a:rPr>
              <a:t>e dans les 12 mois. </a:t>
            </a:r>
            <a:endParaRPr sz="1400" b="0" i="0" u="none" strike="noStrike" cap="none">
              <a:solidFill>
                <a:srgbClr val="000000"/>
              </a:solidFill>
              <a:latin typeface="Arial"/>
              <a:ea typeface="Arial"/>
              <a:cs typeface="Arial"/>
              <a:sym typeface="Arial"/>
            </a:endParaRPr>
          </a:p>
        </p:txBody>
      </p:sp>
      <p:pic>
        <p:nvPicPr>
          <p:cNvPr id="297" name="Google Shape;297;p2"/>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1374207566_1_32"/>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32" name="Google Shape;332;g31374207566_1_32"/>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333" name="Google Shape;333;g31374207566_1_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19</a:t>
            </a:fld>
            <a:endParaRPr/>
          </a:p>
        </p:txBody>
      </p:sp>
      <p:sp>
        <p:nvSpPr>
          <p:cNvPr id="334" name="Google Shape;334;g31374207566_1_32"/>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Un paysage contraceptif en mutation (2000-2023)</a:t>
            </a:r>
            <a:endParaRPr sz="2800" b="1" i="0" u="none" strike="noStrike" cap="none">
              <a:solidFill>
                <a:srgbClr val="37AF8D"/>
              </a:solidFill>
              <a:latin typeface="Calibri"/>
              <a:ea typeface="Calibri"/>
              <a:cs typeface="Calibri"/>
              <a:sym typeface="Calibri"/>
            </a:endParaRPr>
          </a:p>
        </p:txBody>
      </p:sp>
      <p:pic>
        <p:nvPicPr>
          <p:cNvPr id="338" name="Google Shape;338;g31374207566_1_32"/>
          <p:cNvPicPr preferRelativeResize="0"/>
          <p:nvPr/>
        </p:nvPicPr>
        <p:blipFill rotWithShape="1">
          <a:blip r:embed="rId3">
            <a:alphaModFix/>
          </a:blip>
          <a:srcRect/>
          <a:stretch/>
        </p:blipFill>
        <p:spPr>
          <a:xfrm>
            <a:off x="10499626" y="202674"/>
            <a:ext cx="1352351" cy="270475"/>
          </a:xfrm>
          <a:prstGeom prst="rect">
            <a:avLst/>
          </a:prstGeom>
          <a:noFill/>
          <a:ln>
            <a:noFill/>
          </a:ln>
        </p:spPr>
      </p:pic>
      <p:pic>
        <p:nvPicPr>
          <p:cNvPr id="3" name="Image 2">
            <a:extLst>
              <a:ext uri="{FF2B5EF4-FFF2-40B4-BE49-F238E27FC236}">
                <a16:creationId xmlns:a16="http://schemas.microsoft.com/office/drawing/2014/main" id="{D393667D-26CE-BB57-D074-8D1950F91599}"/>
              </a:ext>
            </a:extLst>
          </p:cNvPr>
          <p:cNvPicPr>
            <a:picLocks noChangeAspect="1"/>
          </p:cNvPicPr>
          <p:nvPr/>
        </p:nvPicPr>
        <p:blipFill>
          <a:blip r:embed="rId4"/>
          <a:stretch>
            <a:fillRect/>
          </a:stretch>
        </p:blipFill>
        <p:spPr>
          <a:xfrm>
            <a:off x="1707852" y="892883"/>
            <a:ext cx="7772400" cy="56832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1374207566_1_82"/>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3" name="Google Shape;123;g31374207566_1_82"/>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124" name="Google Shape;124;g31374207566_1_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a:t>
            </a:fld>
            <a:endParaRPr/>
          </a:p>
        </p:txBody>
      </p:sp>
      <p:pic>
        <p:nvPicPr>
          <p:cNvPr id="125" name="Google Shape;125;g31374207566_1_82"/>
          <p:cNvPicPr preferRelativeResize="0"/>
          <p:nvPr/>
        </p:nvPicPr>
        <p:blipFill rotWithShape="1">
          <a:blip r:embed="rId3">
            <a:alphaModFix/>
          </a:blip>
          <a:srcRect/>
          <a:stretch/>
        </p:blipFill>
        <p:spPr>
          <a:xfrm>
            <a:off x="10499626" y="202674"/>
            <a:ext cx="1352350" cy="270475"/>
          </a:xfrm>
          <a:prstGeom prst="rect">
            <a:avLst/>
          </a:prstGeom>
          <a:noFill/>
          <a:ln>
            <a:noFill/>
          </a:ln>
        </p:spPr>
      </p:pic>
      <p:sp>
        <p:nvSpPr>
          <p:cNvPr id="126" name="Google Shape;126;g31374207566_1_82"/>
          <p:cNvSpPr txBox="1">
            <a:spLocks noGrp="1"/>
          </p:cNvSpPr>
          <p:nvPr>
            <p:ph type="body" idx="4294967295"/>
          </p:nvPr>
        </p:nvSpPr>
        <p:spPr>
          <a:xfrm>
            <a:off x="471325" y="990500"/>
            <a:ext cx="5924700" cy="5510700"/>
          </a:xfrm>
          <a:prstGeom prst="rect">
            <a:avLst/>
          </a:prstGeom>
          <a:noFill/>
          <a:ln>
            <a:noFill/>
          </a:ln>
        </p:spPr>
        <p:txBody>
          <a:bodyPr spcFirstLastPara="1" wrap="square" lIns="91425" tIns="45700" rIns="91425" bIns="45700" anchor="t" anchorCtr="0">
            <a:normAutofit lnSpcReduction="10000"/>
          </a:bodyPr>
          <a:lstStyle/>
          <a:p>
            <a:pPr marL="0" marR="0" lvl="0" indent="0" algn="just" rtl="0">
              <a:lnSpc>
                <a:spcPct val="100000"/>
              </a:lnSpc>
              <a:spcBef>
                <a:spcPts val="0"/>
              </a:spcBef>
              <a:spcAft>
                <a:spcPts val="0"/>
              </a:spcAft>
              <a:buSzPts val="2800"/>
              <a:buNone/>
            </a:pPr>
            <a:r>
              <a:rPr lang="fr-FR" sz="2000">
                <a:solidFill>
                  <a:srgbClr val="AC0C63"/>
                </a:solidFill>
                <a:latin typeface="Questrial"/>
                <a:ea typeface="Questrial"/>
                <a:cs typeface="Questrial"/>
                <a:sym typeface="Questrial"/>
              </a:rPr>
              <a:t>Equipe de recherche</a:t>
            </a:r>
            <a:endParaRPr sz="2000">
              <a:solidFill>
                <a:srgbClr val="AC0C63"/>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endParaRPr sz="1300">
              <a:solidFill>
                <a:srgbClr val="AC0C63"/>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A Andro, démographe (Université Paris 1)</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N Bajos, sociologue (Inserm-EHESS)</a:t>
            </a:r>
            <a:endParaRPr sz="1800">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C Moreau, épidémiologiste (Inserm, Johns Hopkins University)</a:t>
            </a:r>
            <a:endParaRPr sz="1800">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A Bohet, santé publique (Inserm)</a:t>
            </a:r>
            <a:endParaRPr sz="1800">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1900"/>
              <a:buFont typeface="Arial"/>
              <a:buNone/>
            </a:pPr>
            <a:endParaRPr sz="19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R Bellamine, démographe (Inserm)</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M Bergstrom, sociologue (Ined)</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E Beaubatie, sociologue (Cnrs)</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M Bozon, sociologue (Ined)</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PY Geoffard, économiste (Cnrs-EHESS)</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E Marsicano, démographe (Université de Strasbourg)</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L Rigal, épidémiologiste (Paris Saclay, Inserm)</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F Lot, épidémiologiste (Santé publique France)</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C Sauvage, épidémiologiste (Santé publique France)</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Y Le Strat, statisticien (Santé publique France)</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E Rachou, épidémiologiste (ORS - Réunion)</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M Trachman, sociologue (Ined)</a:t>
            </a:r>
            <a:endParaRPr sz="1800">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900"/>
              <a:buFont typeface="Arial"/>
              <a:buNone/>
            </a:pPr>
            <a:r>
              <a:rPr lang="fr-FR" sz="1800">
                <a:latin typeface="Questrial"/>
                <a:ea typeface="Questrial"/>
                <a:cs typeface="Questrial"/>
                <a:sym typeface="Questrial"/>
              </a:rPr>
              <a:t>A Van Melle, démographe (CIC-Inserm Antilles-Guyane)</a:t>
            </a:r>
            <a:endParaRPr sz="1800"/>
          </a:p>
        </p:txBody>
      </p:sp>
      <p:sp>
        <p:nvSpPr>
          <p:cNvPr id="127" name="Google Shape;127;g31374207566_1_82"/>
          <p:cNvSpPr txBox="1"/>
          <p:nvPr/>
        </p:nvSpPr>
        <p:spPr>
          <a:xfrm>
            <a:off x="6731650" y="1688600"/>
            <a:ext cx="4746000" cy="3632700"/>
          </a:xfrm>
          <a:prstGeom prst="rect">
            <a:avLst/>
          </a:prstGeom>
          <a:noFill/>
          <a:ln>
            <a:noFill/>
          </a:ln>
        </p:spPr>
        <p:txBody>
          <a:bodyPr spcFirstLastPara="1" wrap="square" lIns="91425" tIns="91425" rIns="91425" bIns="91425" anchor="t" anchorCtr="0">
            <a:spAutoFit/>
          </a:bodyPr>
          <a:lstStyle/>
          <a:p>
            <a:pPr marL="1270" marR="0" lvl="0" indent="-1270" algn="just" rtl="0">
              <a:lnSpc>
                <a:spcPct val="100000"/>
              </a:lnSpc>
              <a:spcBef>
                <a:spcPts val="0"/>
              </a:spcBef>
              <a:spcAft>
                <a:spcPts val="0"/>
              </a:spcAft>
              <a:buClr>
                <a:srgbClr val="000000"/>
              </a:buClr>
              <a:buSzPts val="1800"/>
              <a:buFont typeface="Arial"/>
              <a:buNone/>
            </a:pPr>
            <a:r>
              <a:rPr lang="fr-FR" sz="2000" b="0" i="0" u="none" strike="noStrike" cap="none">
                <a:solidFill>
                  <a:srgbClr val="AC0C63"/>
                </a:solidFill>
                <a:latin typeface="Questrial"/>
                <a:ea typeface="Questrial"/>
                <a:cs typeface="Questrial"/>
                <a:sym typeface="Questrial"/>
              </a:rPr>
              <a:t>Financeurs</a:t>
            </a:r>
            <a:endParaRPr sz="2000">
              <a:solidFill>
                <a:srgbClr val="AC0C63"/>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endParaRPr sz="1000">
              <a:solidFill>
                <a:srgbClr val="AC0C63"/>
              </a:solidFill>
              <a:latin typeface="Questrial"/>
              <a:ea typeface="Questrial"/>
              <a:cs typeface="Questrial"/>
              <a:sym typeface="Questrial"/>
            </a:endParaRPr>
          </a:p>
          <a:p>
            <a:pPr marL="1270" marR="0" lvl="0" indent="-127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Questrial"/>
                <a:ea typeface="Questrial"/>
                <a:cs typeface="Questrial"/>
                <a:sym typeface="Questrial"/>
              </a:rPr>
              <a:t>ANRS-Maladies infectieuses émergentes. </a:t>
            </a:r>
            <a:endParaRPr sz="18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Questrial"/>
                <a:ea typeface="Questrial"/>
                <a:cs typeface="Questrial"/>
                <a:sym typeface="Questrial"/>
              </a:rPr>
              <a:t>Inserm, Université Paris 1, Santé publique France, INJEP, MILDECA, DGS.</a:t>
            </a:r>
            <a:endParaRPr sz="18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r>
              <a:rPr lang="fr-FR" sz="2000" b="0" i="0" u="none" strike="noStrike" cap="none">
                <a:solidFill>
                  <a:srgbClr val="AC0C63"/>
                </a:solidFill>
                <a:latin typeface="Questrial"/>
                <a:ea typeface="Questrial"/>
                <a:cs typeface="Questrial"/>
                <a:sym typeface="Questrial"/>
              </a:rPr>
              <a:t>Remerciements</a:t>
            </a:r>
            <a:endParaRPr sz="2000" b="0" i="0" u="none" strike="noStrike" cap="none">
              <a:solidFill>
                <a:srgbClr val="AC0C63"/>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endParaRPr sz="1000">
              <a:solidFill>
                <a:srgbClr val="AC0C63"/>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Questrial"/>
                <a:ea typeface="Questrial"/>
                <a:cs typeface="Questrial"/>
                <a:sym typeface="Questrial"/>
              </a:rPr>
              <a:t>Toutes les personnes qui ont participé à la recherche.</a:t>
            </a:r>
            <a:endParaRPr sz="18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Questrial"/>
                <a:ea typeface="Questrial"/>
                <a:cs typeface="Questrial"/>
                <a:sym typeface="Questrial"/>
              </a:rPr>
              <a:t>L’équipe </a:t>
            </a:r>
            <a:r>
              <a:rPr lang="fr-FR" sz="1800">
                <a:solidFill>
                  <a:schemeClr val="dk1"/>
                </a:solidFill>
                <a:latin typeface="Questrial"/>
                <a:ea typeface="Questrial"/>
                <a:cs typeface="Questrial"/>
                <a:sym typeface="Questrial"/>
              </a:rPr>
              <a:t>de l'institut de sondage </a:t>
            </a:r>
            <a:r>
              <a:rPr lang="fr-FR" sz="1800" b="0" i="0" u="none" strike="noStrike" cap="none">
                <a:solidFill>
                  <a:schemeClr val="dk1"/>
                </a:solidFill>
                <a:latin typeface="Questrial"/>
                <a:ea typeface="Questrial"/>
                <a:cs typeface="Questrial"/>
                <a:sym typeface="Questrial"/>
              </a:rPr>
              <a:t>et les enquêteurs et enquêtrices en charge du recueil des données.</a:t>
            </a:r>
            <a:endParaRPr sz="1000" b="0" i="0" u="none" strike="noStrike" cap="none">
              <a:solidFill>
                <a:schemeClr val="dk1"/>
              </a:solidFill>
              <a:latin typeface="Arial"/>
              <a:ea typeface="Arial"/>
              <a:cs typeface="Arial"/>
              <a:sym typeface="Arial"/>
            </a:endParaRPr>
          </a:p>
        </p:txBody>
      </p:sp>
      <p:sp>
        <p:nvSpPr>
          <p:cNvPr id="128" name="Google Shape;128;g31374207566_1_82"/>
          <p:cNvSpPr txBox="1"/>
          <p:nvPr/>
        </p:nvSpPr>
        <p:spPr>
          <a:xfrm>
            <a:off x="491213" y="210500"/>
            <a:ext cx="95118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37AF8D"/>
                </a:solidFill>
                <a:latin typeface="Calibri"/>
                <a:ea typeface="Calibri"/>
                <a:cs typeface="Calibri"/>
                <a:sym typeface="Calibri"/>
              </a:rPr>
              <a:t>Équipe et financeurs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31374207566_1_42"/>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45" name="Google Shape;345;g31374207566_1_42"/>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346" name="Google Shape;346;g31374207566_1_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20</a:t>
            </a:fld>
            <a:endParaRPr/>
          </a:p>
        </p:txBody>
      </p:sp>
      <p:sp>
        <p:nvSpPr>
          <p:cNvPr id="347" name="Google Shape;347;g31374207566_1_42"/>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Des grossesses non souhaitées en augmentation (2016 à 2023) </a:t>
            </a:r>
            <a:endParaRPr sz="2800" b="1" i="0" u="none" strike="noStrike" cap="none">
              <a:solidFill>
                <a:srgbClr val="37AF8D"/>
              </a:solidFill>
              <a:latin typeface="Calibri"/>
              <a:ea typeface="Calibri"/>
              <a:cs typeface="Calibri"/>
              <a:sym typeface="Calibri"/>
            </a:endParaRPr>
          </a:p>
        </p:txBody>
      </p:sp>
      <p:sp>
        <p:nvSpPr>
          <p:cNvPr id="348" name="Google Shape;348;g31374207566_1_42"/>
          <p:cNvSpPr txBox="1"/>
          <p:nvPr/>
        </p:nvSpPr>
        <p:spPr>
          <a:xfrm>
            <a:off x="599025" y="1025177"/>
            <a:ext cx="10678500" cy="738900"/>
          </a:xfrm>
          <a:prstGeom prst="rect">
            <a:avLst/>
          </a:prstGeom>
          <a:solidFill>
            <a:srgbClr val="000000">
              <a:alpha val="0"/>
            </a:srgbClr>
          </a:solid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fr-FR" sz="1800" b="0" i="0" u="none" strike="noStrike" cap="none">
                <a:solidFill>
                  <a:schemeClr val="dk1"/>
                </a:solidFill>
                <a:latin typeface="Questrial"/>
                <a:ea typeface="Questrial"/>
                <a:cs typeface="Questrial"/>
                <a:sym typeface="Questrial"/>
              </a:rPr>
              <a:t>En 2023, 34,2 % des dernières grossesses n’étaient pas souhaitées, souhaitées plus tard ou ne s’était pas posé la question, soit 5 points de plus qu’en 2016.</a:t>
            </a:r>
            <a:endParaRPr sz="1800" b="0" i="0" u="none" strike="noStrike" cap="none">
              <a:solidFill>
                <a:schemeClr val="dk1"/>
              </a:solidFill>
              <a:latin typeface="Questrial"/>
              <a:ea typeface="Questrial"/>
              <a:cs typeface="Questrial"/>
              <a:sym typeface="Questrial"/>
            </a:endParaRPr>
          </a:p>
        </p:txBody>
      </p:sp>
      <p:pic>
        <p:nvPicPr>
          <p:cNvPr id="349" name="Google Shape;349;g31374207566_1_42"/>
          <p:cNvPicPr preferRelativeResize="0"/>
          <p:nvPr/>
        </p:nvPicPr>
        <p:blipFill rotWithShape="1">
          <a:blip r:embed="rId3">
            <a:alphaModFix/>
          </a:blip>
          <a:srcRect b="13523"/>
          <a:stretch/>
        </p:blipFill>
        <p:spPr>
          <a:xfrm>
            <a:off x="4730536" y="1863756"/>
            <a:ext cx="6195328" cy="3654426"/>
          </a:xfrm>
          <a:prstGeom prst="rect">
            <a:avLst/>
          </a:prstGeom>
          <a:noFill/>
          <a:ln>
            <a:noFill/>
          </a:ln>
        </p:spPr>
      </p:pic>
      <p:sp>
        <p:nvSpPr>
          <p:cNvPr id="350" name="Google Shape;350;g31374207566_1_42"/>
          <p:cNvSpPr txBox="1"/>
          <p:nvPr/>
        </p:nvSpPr>
        <p:spPr>
          <a:xfrm>
            <a:off x="620549" y="2624593"/>
            <a:ext cx="3859200" cy="1847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fr-FR" sz="1800" b="0" i="0" u="none" strike="noStrike" cap="none">
                <a:solidFill>
                  <a:schemeClr val="dk1"/>
                </a:solidFill>
                <a:latin typeface="Questrial"/>
                <a:ea typeface="Questrial"/>
                <a:cs typeface="Questrial"/>
                <a:sym typeface="Questrial"/>
              </a:rPr>
              <a:t>Contrastes selon l’âge : </a:t>
            </a:r>
            <a:endParaRPr sz="18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1800" b="0" i="0" u="none" strike="noStrike" cap="none">
                <a:solidFill>
                  <a:schemeClr val="dk1"/>
                </a:solidFill>
                <a:latin typeface="Questrial"/>
                <a:ea typeface="Questrial"/>
                <a:cs typeface="Questrial"/>
                <a:sym typeface="Questrial"/>
              </a:rPr>
              <a:t>- chez les 18-29 ans, progression importante, de 42,7 à 51,6 %</a:t>
            </a:r>
            <a:endParaRPr sz="18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18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1800" b="0" i="0" u="none" strike="noStrike" cap="none">
                <a:solidFill>
                  <a:schemeClr val="dk1"/>
                </a:solidFill>
                <a:latin typeface="Questrial"/>
                <a:ea typeface="Questrial"/>
                <a:cs typeface="Questrial"/>
                <a:sym typeface="Questrial"/>
              </a:rPr>
              <a:t>- chez les 30-49 ans, évolution plus modérée, de 22,1 à 27,7 %.</a:t>
            </a:r>
            <a:endParaRPr sz="1200" b="0" i="0" u="none" strike="noStrike" cap="none">
              <a:solidFill>
                <a:srgbClr val="000000"/>
              </a:solidFill>
              <a:latin typeface="Arial"/>
              <a:ea typeface="Arial"/>
              <a:cs typeface="Arial"/>
              <a:sym typeface="Arial"/>
            </a:endParaRPr>
          </a:p>
        </p:txBody>
      </p:sp>
      <p:pic>
        <p:nvPicPr>
          <p:cNvPr id="351" name="Google Shape;351;g31374207566_1_42"/>
          <p:cNvPicPr preferRelativeResize="0"/>
          <p:nvPr/>
        </p:nvPicPr>
        <p:blipFill rotWithShape="1">
          <a:blip r:embed="rId4">
            <a:alphaModFix/>
          </a:blip>
          <a:srcRect/>
          <a:stretch/>
        </p:blipFill>
        <p:spPr>
          <a:xfrm>
            <a:off x="10499626" y="202674"/>
            <a:ext cx="1352351" cy="270475"/>
          </a:xfrm>
          <a:prstGeom prst="rect">
            <a:avLst/>
          </a:prstGeom>
          <a:noFill/>
          <a:ln>
            <a:noFill/>
          </a:ln>
        </p:spPr>
      </p:pic>
      <p:sp>
        <p:nvSpPr>
          <p:cNvPr id="352" name="Google Shape;352;g31374207566_1_42"/>
          <p:cNvSpPr txBox="1"/>
          <p:nvPr/>
        </p:nvSpPr>
        <p:spPr>
          <a:xfrm>
            <a:off x="630200" y="5802623"/>
            <a:ext cx="10986000" cy="73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FR" sz="1800">
                <a:solidFill>
                  <a:schemeClr val="dk1"/>
                </a:solidFill>
                <a:latin typeface="Questrial"/>
                <a:ea typeface="Questrial"/>
                <a:cs typeface="Questrial"/>
                <a:sym typeface="Questrial"/>
              </a:rPr>
              <a:t>=&gt; Évolutions GNS concordent avec les estimations des taux d’IVG de la DREES : </a:t>
            </a:r>
            <a:endParaRPr sz="1800">
              <a:solidFill>
                <a:schemeClr val="dk1"/>
              </a:solidFill>
              <a:latin typeface="Questrial"/>
              <a:ea typeface="Questrial"/>
              <a:cs typeface="Questrial"/>
              <a:sym typeface="Questrial"/>
            </a:endParaRPr>
          </a:p>
          <a:p>
            <a:pPr marL="0" lvl="0" indent="0" algn="just" rtl="0">
              <a:spcBef>
                <a:spcPts val="0"/>
              </a:spcBef>
              <a:spcAft>
                <a:spcPts val="0"/>
              </a:spcAft>
              <a:buNone/>
            </a:pPr>
            <a:r>
              <a:rPr lang="fr-FR" sz="1800">
                <a:solidFill>
                  <a:schemeClr val="dk1"/>
                </a:solidFill>
                <a:latin typeface="Questrial"/>
                <a:ea typeface="Questrial"/>
                <a:cs typeface="Questrial"/>
                <a:sym typeface="Questrial"/>
              </a:rPr>
              <a:t>13,9 IVG pour 1000 femmes en 2016 et 16,8 pour 1000 femmes en 2023.</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6" name="Google Shape;356;p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357" name="Google Shape;357;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21</a:t>
            </a:fld>
            <a:endParaRPr/>
          </a:p>
        </p:txBody>
      </p:sp>
      <p:sp>
        <p:nvSpPr>
          <p:cNvPr id="358" name="Google Shape;358;p6"/>
          <p:cNvSpPr txBox="1"/>
          <p:nvPr/>
        </p:nvSpPr>
        <p:spPr>
          <a:xfrm>
            <a:off x="458700" y="362269"/>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dirty="0">
                <a:solidFill>
                  <a:srgbClr val="37AF8D"/>
                </a:solidFill>
                <a:latin typeface="Calibri"/>
                <a:ea typeface="Calibri"/>
                <a:cs typeface="Calibri"/>
                <a:sym typeface="Calibri"/>
              </a:rPr>
              <a:t>Vers une plus grande égalité </a:t>
            </a:r>
            <a:r>
              <a:rPr lang="fr-FR" sz="2800" b="1" i="0" u="none" strike="noStrike" cap="none">
                <a:solidFill>
                  <a:srgbClr val="37AF8D"/>
                </a:solidFill>
                <a:latin typeface="Calibri"/>
                <a:ea typeface="Calibri"/>
                <a:cs typeface="Calibri"/>
                <a:sym typeface="Calibri"/>
              </a:rPr>
              <a:t>entre les </a:t>
            </a:r>
            <a:r>
              <a:rPr lang="fr-FR" sz="2800" b="1" i="0" u="none" strike="noStrike" cap="none" dirty="0">
                <a:solidFill>
                  <a:srgbClr val="37AF8D"/>
                </a:solidFill>
                <a:latin typeface="Calibri"/>
                <a:ea typeface="Calibri"/>
                <a:cs typeface="Calibri"/>
                <a:sym typeface="Calibri"/>
              </a:rPr>
              <a:t>sexualités</a:t>
            </a:r>
            <a:endParaRPr sz="2800" b="1" i="0" u="none" strike="noStrike" cap="none" dirty="0">
              <a:solidFill>
                <a:srgbClr val="37AF8D"/>
              </a:solidFill>
              <a:latin typeface="Calibri"/>
              <a:ea typeface="Calibri"/>
              <a:cs typeface="Calibri"/>
              <a:sym typeface="Calibri"/>
            </a:endParaRPr>
          </a:p>
        </p:txBody>
      </p:sp>
      <p:sp>
        <p:nvSpPr>
          <p:cNvPr id="359" name="Google Shape;359;p6"/>
          <p:cNvSpPr txBox="1"/>
          <p:nvPr/>
        </p:nvSpPr>
        <p:spPr>
          <a:xfrm>
            <a:off x="1002200" y="1515218"/>
            <a:ext cx="9840300" cy="393951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900"/>
              <a:buFont typeface="Arial"/>
              <a:buNone/>
            </a:pPr>
            <a:r>
              <a:rPr lang="fr-FR" sz="2000" b="0" i="0" u="none" strike="noStrike" cap="none" dirty="0">
                <a:solidFill>
                  <a:srgbClr val="AC0C63"/>
                </a:solidFill>
                <a:latin typeface="Questrial"/>
                <a:ea typeface="Questrial"/>
                <a:cs typeface="Questrial"/>
                <a:sym typeface="Questrial"/>
              </a:rPr>
              <a:t>Paradoxe contemporain de la sexualité</a:t>
            </a:r>
            <a:endParaRPr sz="2000" b="0" i="0" u="none" strike="noStrike" cap="none" dirty="0">
              <a:solidFill>
                <a:srgbClr val="AC0C63"/>
              </a:solidFill>
              <a:latin typeface="Questrial"/>
              <a:ea typeface="Questrial"/>
              <a:cs typeface="Questrial"/>
              <a:sym typeface="Questrial"/>
            </a:endParaRPr>
          </a:p>
          <a:p>
            <a:pPr marL="360000" marR="0" lvl="0" algn="just" rtl="0">
              <a:lnSpc>
                <a:spcPct val="100000"/>
              </a:lnSpc>
              <a:spcBef>
                <a:spcPts val="0"/>
              </a:spcBef>
              <a:spcAft>
                <a:spcPts val="0"/>
              </a:spcAft>
              <a:buClr>
                <a:schemeClr val="dk1"/>
              </a:buClr>
              <a:buSzPts val="1900"/>
            </a:pPr>
            <a:r>
              <a:rPr lang="fr-FR" sz="1800" b="0" i="0" u="none" strike="noStrike" cap="none" dirty="0">
                <a:solidFill>
                  <a:schemeClr val="dk1"/>
                </a:solidFill>
                <a:latin typeface="Questrial"/>
                <a:ea typeface="Questrial"/>
                <a:cs typeface="Questrial"/>
                <a:sym typeface="Questrial"/>
              </a:rPr>
              <a:t>Plus de partenaires, plus de pratiques, sexualité numérique</a:t>
            </a:r>
          </a:p>
          <a:p>
            <a:pPr marL="360000" marR="0" lvl="0" algn="just" rtl="0">
              <a:lnSpc>
                <a:spcPct val="100000"/>
              </a:lnSpc>
              <a:spcBef>
                <a:spcPts val="0"/>
              </a:spcBef>
              <a:spcAft>
                <a:spcPts val="0"/>
              </a:spcAft>
              <a:buClr>
                <a:schemeClr val="dk1"/>
              </a:buClr>
              <a:buSzPts val="1900"/>
            </a:pPr>
            <a:r>
              <a:rPr lang="fr-FR" sz="1800" dirty="0">
                <a:solidFill>
                  <a:schemeClr val="dk1"/>
                </a:solidFill>
                <a:latin typeface="Questrial"/>
                <a:ea typeface="Questrial"/>
                <a:cs typeface="Questrial"/>
                <a:sym typeface="Questrial"/>
              </a:rPr>
              <a:t>Baisse de la fréquence des rapports pénétratifs</a:t>
            </a:r>
          </a:p>
          <a:p>
            <a:pPr marL="360000" lvl="0" algn="just">
              <a:buClr>
                <a:schemeClr val="dk1"/>
              </a:buClr>
              <a:buSzPts val="1900"/>
            </a:pPr>
            <a:endParaRPr sz="1800" b="0" i="0" u="none" strike="noStrike" cap="none" dirty="0">
              <a:solidFill>
                <a:schemeClr val="dk1"/>
              </a:solidFill>
              <a:latin typeface="Questrial"/>
              <a:ea typeface="Questrial"/>
              <a:cs typeface="Questrial"/>
              <a:sym typeface="Questrial"/>
            </a:endParaRPr>
          </a:p>
          <a:p>
            <a:pPr marL="360000" marR="0" lvl="0" indent="0" algn="just" rtl="0">
              <a:lnSpc>
                <a:spcPct val="100000"/>
              </a:lnSpc>
              <a:spcBef>
                <a:spcPts val="0"/>
              </a:spcBef>
              <a:spcAft>
                <a:spcPts val="0"/>
              </a:spcAft>
              <a:buClr>
                <a:schemeClr val="dk1"/>
              </a:buClr>
              <a:buSzPts val="1900"/>
              <a:buFont typeface="Arial"/>
              <a:buNone/>
            </a:pPr>
            <a:r>
              <a:rPr lang="fr-FR" sz="1800" b="0" i="0" u="none" strike="noStrike" cap="none" dirty="0">
                <a:solidFill>
                  <a:schemeClr val="dk1"/>
                </a:solidFill>
                <a:latin typeface="Questrial"/>
                <a:ea typeface="Questrial"/>
                <a:cs typeface="Questrial"/>
                <a:sym typeface="Questrial"/>
              </a:rPr>
              <a:t>-&gt; Redéfinition des contours de la sexualité</a:t>
            </a:r>
            <a:endParaRPr sz="1800" b="0" i="0" u="none" strike="noStrike" cap="none" dirty="0">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endParaRPr sz="2000" b="0" i="0" u="none" strike="noStrike" cap="none" dirty="0">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r>
              <a:rPr lang="fr-FR" sz="2000" b="0" i="0" u="none" strike="noStrike" cap="none" dirty="0">
                <a:solidFill>
                  <a:srgbClr val="AC0C63"/>
                </a:solidFill>
                <a:latin typeface="Questrial"/>
                <a:ea typeface="Questrial"/>
                <a:cs typeface="Questrial"/>
                <a:sym typeface="Questrial"/>
              </a:rPr>
              <a:t>Remise en question de la norme hétérosexuelle</a:t>
            </a:r>
            <a:endParaRPr sz="2000" b="0" i="0" u="none" strike="noStrike" cap="none" dirty="0">
              <a:solidFill>
                <a:srgbClr val="AC0C63"/>
              </a:solidFill>
              <a:latin typeface="Questrial"/>
              <a:ea typeface="Questrial"/>
              <a:cs typeface="Questrial"/>
              <a:sym typeface="Questrial"/>
            </a:endParaRPr>
          </a:p>
          <a:p>
            <a:pPr marL="360000" marR="0" lvl="0" indent="0" algn="just"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Questrial"/>
                <a:ea typeface="Questrial"/>
                <a:cs typeface="Questrial"/>
                <a:sym typeface="Questrial"/>
              </a:rPr>
              <a:t>-&gt; Acceptation sociale de l’homosexualité en hausse</a:t>
            </a:r>
            <a:endParaRPr sz="1400" b="0" i="0" u="none" strike="noStrike" cap="none" dirty="0">
              <a:solidFill>
                <a:srgbClr val="000000"/>
              </a:solidFill>
              <a:latin typeface="Arial"/>
              <a:ea typeface="Arial"/>
              <a:cs typeface="Arial"/>
              <a:sym typeface="Arial"/>
            </a:endParaRPr>
          </a:p>
          <a:p>
            <a:pPr marL="360000" marR="0" lvl="0" indent="0" algn="just"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Questrial"/>
                <a:ea typeface="Questrial"/>
                <a:cs typeface="Questrial"/>
                <a:sym typeface="Questrial"/>
              </a:rPr>
              <a:t>-&gt; Diversité des pratiques, surtout chez les femmes </a:t>
            </a:r>
            <a:endParaRPr sz="1800" b="0" i="0" u="none" strike="noStrike" cap="none" dirty="0">
              <a:solidFill>
                <a:schemeClr val="dk1"/>
              </a:solidFill>
              <a:latin typeface="Questrial"/>
              <a:ea typeface="Questrial"/>
              <a:cs typeface="Questrial"/>
              <a:sym typeface="Questrial"/>
            </a:endParaRPr>
          </a:p>
          <a:p>
            <a:pPr marL="361950" marR="0" lvl="0" indent="0" algn="just" rtl="0">
              <a:lnSpc>
                <a:spcPct val="100000"/>
              </a:lnSpc>
              <a:spcBef>
                <a:spcPts val="0"/>
              </a:spcBef>
              <a:spcAft>
                <a:spcPts val="0"/>
              </a:spcAft>
              <a:buClr>
                <a:schemeClr val="dk1"/>
              </a:buClr>
              <a:buSzPts val="1900"/>
              <a:buFont typeface="Arial"/>
              <a:buNone/>
            </a:pPr>
            <a:r>
              <a:rPr lang="fr-FR" sz="1800" b="0" i="0" u="none" strike="noStrike" cap="none" dirty="0">
                <a:solidFill>
                  <a:schemeClr val="dk1"/>
                </a:solidFill>
                <a:latin typeface="Questrial"/>
                <a:ea typeface="Questrial"/>
                <a:cs typeface="Questrial"/>
                <a:sym typeface="Questrial"/>
              </a:rPr>
              <a:t>-&gt; Augmentation d’une sexualité non hétérosexuelle, notamment chez les jeunes femmes</a:t>
            </a:r>
            <a:endParaRPr sz="1800" b="0" i="0" u="none" strike="noStrike" cap="none" dirty="0">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endParaRPr sz="2000" b="0" i="0" u="none" strike="noStrike" cap="none" dirty="0">
              <a:solidFill>
                <a:schemeClr val="dk1"/>
              </a:solidFill>
              <a:latin typeface="Questrial"/>
              <a:ea typeface="Questrial"/>
              <a:cs typeface="Questrial"/>
              <a:sym typeface="Questrial"/>
            </a:endParaRPr>
          </a:p>
          <a:p>
            <a:pPr algn="just">
              <a:buClr>
                <a:schemeClr val="dk1"/>
              </a:buClr>
              <a:buSzPts val="1900"/>
            </a:pPr>
            <a:r>
              <a:rPr lang="fr-FR" sz="2000" b="0" i="0" u="none" strike="noStrike" cap="none" dirty="0">
                <a:solidFill>
                  <a:srgbClr val="AC0C63"/>
                </a:solidFill>
                <a:latin typeface="Questrial"/>
                <a:ea typeface="Questrial"/>
                <a:cs typeface="Questrial"/>
                <a:sym typeface="Questrial"/>
              </a:rPr>
              <a:t>Mais  … i</a:t>
            </a:r>
            <a:r>
              <a:rPr lang="fr-FR" sz="2000" dirty="0">
                <a:solidFill>
                  <a:srgbClr val="AC0C63"/>
                </a:solidFill>
                <a:latin typeface="Questrial"/>
                <a:ea typeface="Questrial"/>
                <a:cs typeface="Questrial"/>
                <a:sym typeface="Questrial"/>
              </a:rPr>
              <a:t>négalités persistantes, sexualités contraintes</a:t>
            </a:r>
          </a:p>
          <a:p>
            <a:pPr marL="0" marR="0" lvl="0" indent="0" algn="just" rtl="0">
              <a:lnSpc>
                <a:spcPct val="100000"/>
              </a:lnSpc>
              <a:spcBef>
                <a:spcPts val="0"/>
              </a:spcBef>
              <a:spcAft>
                <a:spcPts val="0"/>
              </a:spcAft>
              <a:buClr>
                <a:schemeClr val="dk1"/>
              </a:buClr>
              <a:buSzPts val="1900"/>
              <a:buFont typeface="Arial"/>
              <a:buNone/>
            </a:pPr>
            <a:endParaRPr sz="1800" b="0" i="0" u="none" strike="noStrike" cap="none" dirty="0">
              <a:solidFill>
                <a:schemeClr val="dk1"/>
              </a:solidFill>
              <a:latin typeface="Questrial"/>
              <a:ea typeface="Questrial"/>
              <a:cs typeface="Questrial"/>
              <a:sym typeface="Quest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1"/>
          <p:cNvSpPr txBox="1">
            <a:spLocks noGrp="1"/>
          </p:cNvSpPr>
          <p:nvPr>
            <p:ph type="title"/>
          </p:nvPr>
        </p:nvSpPr>
        <p:spPr>
          <a:xfrm>
            <a:off x="2438400" y="274637"/>
            <a:ext cx="7772400" cy="1143000"/>
          </a:xfrm>
          <a:prstGeom prst="rect">
            <a:avLst/>
          </a:prstGeom>
          <a:noFill/>
          <a:ln>
            <a:noFill/>
          </a:ln>
        </p:spPr>
        <p:txBody>
          <a:bodyPr spcFirstLastPara="1" wrap="square" lIns="91425" tIns="45700" rIns="91425" bIns="91425" anchor="b" anchorCtr="0">
            <a:noAutofit/>
          </a:bodyPr>
          <a:lstStyle/>
          <a:p>
            <a:pPr marL="0" lvl="0" indent="0" algn="l" rtl="0">
              <a:lnSpc>
                <a:spcPct val="100000"/>
              </a:lnSpc>
              <a:spcBef>
                <a:spcPts val="0"/>
              </a:spcBef>
              <a:spcAft>
                <a:spcPts val="0"/>
              </a:spcAft>
              <a:buClr>
                <a:schemeClr val="dk2"/>
              </a:buClr>
              <a:buSzPts val="4000"/>
              <a:buNone/>
            </a:pPr>
            <a:r>
              <a:rPr lang="fr-FR" sz="4000">
                <a:solidFill>
                  <a:schemeClr val="dk2"/>
                </a:solidFill>
              </a:rPr>
              <a:t>Enjeux pour les politiques publiques</a:t>
            </a:r>
            <a:endParaRPr>
              <a:latin typeface="Calibri"/>
              <a:ea typeface="Calibri"/>
              <a:cs typeface="Calibri"/>
              <a:sym typeface="Calibri"/>
            </a:endParaRPr>
          </a:p>
        </p:txBody>
      </p:sp>
      <p:sp>
        <p:nvSpPr>
          <p:cNvPr id="365" name="Google Shape;365;p21"/>
          <p:cNvSpPr txBox="1">
            <a:spLocks noGrp="1"/>
          </p:cNvSpPr>
          <p:nvPr>
            <p:ph type="body" idx="1"/>
          </p:nvPr>
        </p:nvSpPr>
        <p:spPr>
          <a:xfrm>
            <a:off x="2438401" y="1628775"/>
            <a:ext cx="6911975" cy="48244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2210"/>
              <a:buNone/>
            </a:pPr>
            <a:r>
              <a:rPr lang="fr-FR" sz="2600" b="0" dirty="0"/>
              <a:t>- Inégalités dans les différentes sphères sociales</a:t>
            </a:r>
            <a:endParaRPr b="0" dirty="0">
              <a:latin typeface="Calibri"/>
              <a:ea typeface="Calibri"/>
              <a:cs typeface="Calibri"/>
              <a:sym typeface="Calibri"/>
            </a:endParaRPr>
          </a:p>
          <a:p>
            <a:pPr marL="273050" lvl="0" indent="-132715" algn="l" rtl="0">
              <a:lnSpc>
                <a:spcPct val="100000"/>
              </a:lnSpc>
              <a:spcBef>
                <a:spcPts val="500"/>
              </a:spcBef>
              <a:spcAft>
                <a:spcPts val="0"/>
              </a:spcAft>
              <a:buClr>
                <a:schemeClr val="accent1"/>
              </a:buClr>
              <a:buSzPts val="2210"/>
              <a:buNone/>
            </a:pPr>
            <a:endParaRPr sz="2600" b="0" dirty="0"/>
          </a:p>
          <a:p>
            <a:pPr marL="0" lvl="0" indent="0" algn="l" rtl="0">
              <a:lnSpc>
                <a:spcPct val="100000"/>
              </a:lnSpc>
              <a:spcBef>
                <a:spcPts val="500"/>
              </a:spcBef>
              <a:spcAft>
                <a:spcPts val="0"/>
              </a:spcAft>
              <a:buClr>
                <a:schemeClr val="accent1"/>
              </a:buClr>
              <a:buSzPts val="2210"/>
              <a:buNone/>
            </a:pPr>
            <a:r>
              <a:rPr lang="fr-FR" sz="2600" b="0" dirty="0"/>
              <a:t>- Stéréotypes et lutte contre les discriminations</a:t>
            </a:r>
            <a:endParaRPr b="0" dirty="0">
              <a:latin typeface="Calibri"/>
              <a:ea typeface="Calibri"/>
              <a:cs typeface="Calibri"/>
              <a:sym typeface="Calibri"/>
            </a:endParaRPr>
          </a:p>
          <a:p>
            <a:pPr marL="273050" lvl="0" indent="-132715" algn="l" rtl="0">
              <a:lnSpc>
                <a:spcPct val="100000"/>
              </a:lnSpc>
              <a:spcBef>
                <a:spcPts val="500"/>
              </a:spcBef>
              <a:spcAft>
                <a:spcPts val="0"/>
              </a:spcAft>
              <a:buClr>
                <a:schemeClr val="accent1"/>
              </a:buClr>
              <a:buSzPts val="2210"/>
              <a:buNone/>
            </a:pPr>
            <a:endParaRPr sz="2600" b="0" dirty="0"/>
          </a:p>
          <a:p>
            <a:pPr marL="0" lvl="0" indent="0" algn="l" rtl="0">
              <a:lnSpc>
                <a:spcPct val="100000"/>
              </a:lnSpc>
              <a:spcBef>
                <a:spcPts val="500"/>
              </a:spcBef>
              <a:spcAft>
                <a:spcPts val="0"/>
              </a:spcAft>
              <a:buClr>
                <a:schemeClr val="accent1"/>
              </a:buClr>
              <a:buSzPts val="2210"/>
              <a:buNone/>
            </a:pPr>
            <a:r>
              <a:rPr lang="fr-FR" sz="2600" b="0" dirty="0"/>
              <a:t> -Education à l’égalité, aux sexualités</a:t>
            </a:r>
            <a:endParaRPr b="0" dirty="0">
              <a:latin typeface="Calibri"/>
              <a:ea typeface="Calibri"/>
              <a:cs typeface="Calibri"/>
              <a:sym typeface="Calibri"/>
            </a:endParaRPr>
          </a:p>
          <a:p>
            <a:pPr marL="273050" lvl="0" indent="-132715" algn="l" rtl="0">
              <a:lnSpc>
                <a:spcPct val="100000"/>
              </a:lnSpc>
              <a:spcBef>
                <a:spcPts val="500"/>
              </a:spcBef>
              <a:spcAft>
                <a:spcPts val="0"/>
              </a:spcAft>
              <a:buClr>
                <a:schemeClr val="accent1"/>
              </a:buClr>
              <a:buSzPts val="2210"/>
              <a:buNone/>
            </a:pPr>
            <a:endParaRPr sz="2600" b="0" dirty="0"/>
          </a:p>
          <a:p>
            <a:pPr marL="0" lvl="0" indent="0" algn="l" rtl="0">
              <a:lnSpc>
                <a:spcPct val="100000"/>
              </a:lnSpc>
              <a:spcBef>
                <a:spcPts val="500"/>
              </a:spcBef>
              <a:spcAft>
                <a:spcPts val="0"/>
              </a:spcAft>
              <a:buClr>
                <a:schemeClr val="accent1"/>
              </a:buClr>
              <a:buSzPts val="2210"/>
              <a:buNone/>
            </a:pPr>
            <a:r>
              <a:rPr lang="fr-FR" sz="2600" b="0" dirty="0"/>
              <a:t>- Effectivité des droits sexuels et reproductifs</a:t>
            </a:r>
            <a:endParaRPr b="0"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3b120909655_0_130"/>
          <p:cNvSpPr txBox="1">
            <a:spLocks noGrp="1"/>
          </p:cNvSpPr>
          <p:nvPr>
            <p:ph type="subTitle" idx="1"/>
          </p:nvPr>
        </p:nvSpPr>
        <p:spPr>
          <a:xfrm>
            <a:off x="7561629" y="1685336"/>
            <a:ext cx="2613300" cy="4260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None/>
            </a:pPr>
            <a:r>
              <a:rPr lang="fr-FR" sz="2200" u="sng">
                <a:solidFill>
                  <a:schemeClr val="hlink"/>
                </a:solidFill>
                <a:latin typeface="Questrial"/>
                <a:ea typeface="Questrial"/>
                <a:cs typeface="Questrial"/>
                <a:sym typeface="Questrial"/>
                <a:hlinkClick r:id="rId3"/>
              </a:rPr>
              <a:t>https://csf.inserm.fr</a:t>
            </a:r>
            <a:endParaRPr sz="2200">
              <a:solidFill>
                <a:schemeClr val="dk2"/>
              </a:solidFill>
              <a:latin typeface="Questrial"/>
              <a:ea typeface="Questrial"/>
              <a:cs typeface="Questrial"/>
              <a:sym typeface="Questrial"/>
            </a:endParaRPr>
          </a:p>
        </p:txBody>
      </p:sp>
      <p:sp>
        <p:nvSpPr>
          <p:cNvPr id="370" name="Google Shape;370;g3b120909655_0_1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23</a:t>
            </a:fld>
            <a:endParaRPr/>
          </a:p>
        </p:txBody>
      </p:sp>
      <p:sp>
        <p:nvSpPr>
          <p:cNvPr id="371" name="Google Shape;371;g3b120909655_0_130"/>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2" name="Google Shape;372;g3b120909655_0_130"/>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pic>
        <p:nvPicPr>
          <p:cNvPr id="373" name="Google Shape;373;g3b120909655_0_130"/>
          <p:cNvPicPr preferRelativeResize="0"/>
          <p:nvPr/>
        </p:nvPicPr>
        <p:blipFill rotWithShape="1">
          <a:blip r:embed="rId4">
            <a:alphaModFix/>
          </a:blip>
          <a:srcRect/>
          <a:stretch/>
        </p:blipFill>
        <p:spPr>
          <a:xfrm>
            <a:off x="10499626" y="202674"/>
            <a:ext cx="1352351" cy="270475"/>
          </a:xfrm>
          <a:prstGeom prst="rect">
            <a:avLst/>
          </a:prstGeom>
          <a:noFill/>
          <a:ln>
            <a:noFill/>
          </a:ln>
        </p:spPr>
      </p:pic>
      <p:sp>
        <p:nvSpPr>
          <p:cNvPr id="374" name="Google Shape;374;g3b120909655_0_130"/>
          <p:cNvSpPr txBox="1"/>
          <p:nvPr/>
        </p:nvSpPr>
        <p:spPr>
          <a:xfrm>
            <a:off x="521050" y="218261"/>
            <a:ext cx="8492100" cy="7824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fr-FR" sz="2800" b="1" dirty="0">
                <a:solidFill>
                  <a:srgbClr val="37AF8D"/>
                </a:solidFill>
                <a:latin typeface="Calibri"/>
                <a:ea typeface="Calibri"/>
                <a:cs typeface="Calibri"/>
                <a:sym typeface="Calibri"/>
              </a:rPr>
              <a:t>Premières publications </a:t>
            </a:r>
            <a:r>
              <a:rPr lang="fr-FR" sz="2800" b="1" i="0" u="none" strike="noStrike" cap="none" dirty="0">
                <a:solidFill>
                  <a:srgbClr val="37AF8D"/>
                </a:solidFill>
                <a:latin typeface="Calibri"/>
                <a:ea typeface="Calibri"/>
                <a:cs typeface="Calibri"/>
                <a:sym typeface="Calibri"/>
              </a:rPr>
              <a:t> </a:t>
            </a:r>
            <a:endParaRPr sz="2800" b="1" i="0" u="none" strike="noStrike" cap="none" dirty="0">
              <a:solidFill>
                <a:srgbClr val="37AF8D"/>
              </a:solidFill>
              <a:latin typeface="Calibri"/>
              <a:ea typeface="Calibri"/>
              <a:cs typeface="Calibri"/>
              <a:sym typeface="Calibri"/>
            </a:endParaRPr>
          </a:p>
        </p:txBody>
      </p:sp>
      <p:pic>
        <p:nvPicPr>
          <p:cNvPr id="375" name="Google Shape;375;g3b120909655_0_130"/>
          <p:cNvPicPr preferRelativeResize="0"/>
          <p:nvPr/>
        </p:nvPicPr>
        <p:blipFill>
          <a:blip r:embed="rId5">
            <a:alphaModFix/>
          </a:blip>
          <a:stretch>
            <a:fillRect/>
          </a:stretch>
        </p:blipFill>
        <p:spPr>
          <a:xfrm>
            <a:off x="6128467" y="2283600"/>
            <a:ext cx="5694966" cy="3652674"/>
          </a:xfrm>
          <a:prstGeom prst="rect">
            <a:avLst/>
          </a:prstGeom>
          <a:noFill/>
          <a:ln>
            <a:noFill/>
          </a:ln>
        </p:spPr>
      </p:pic>
      <p:sp>
        <p:nvSpPr>
          <p:cNvPr id="376" name="Google Shape;376;g3b120909655_0_130"/>
          <p:cNvSpPr txBox="1">
            <a:spLocks noGrp="1"/>
          </p:cNvSpPr>
          <p:nvPr>
            <p:ph type="subTitle" idx="1"/>
          </p:nvPr>
        </p:nvSpPr>
        <p:spPr>
          <a:xfrm>
            <a:off x="458700" y="1546825"/>
            <a:ext cx="5292300" cy="41304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Font typeface="Questrial"/>
              <a:buChar char="●"/>
            </a:pPr>
            <a:r>
              <a:rPr lang="fr-FR" sz="1800" b="1" dirty="0">
                <a:solidFill>
                  <a:srgbClr val="37AF8D"/>
                </a:solidFill>
                <a:latin typeface="Questrial"/>
                <a:ea typeface="Questrial"/>
                <a:cs typeface="Questrial"/>
                <a:sym typeface="Questrial"/>
              </a:rPr>
              <a:t>Rapport </a:t>
            </a:r>
            <a:r>
              <a:rPr lang="fr-FR" sz="1800" dirty="0">
                <a:solidFill>
                  <a:schemeClr val="dk2"/>
                </a:solidFill>
                <a:latin typeface="Questrial"/>
                <a:ea typeface="Questrial"/>
                <a:cs typeface="Questrial"/>
                <a:sym typeface="Questrial"/>
              </a:rPr>
              <a:t>: Premiers résultats de la recherche CSF-2023, Novembre 2024</a:t>
            </a:r>
            <a:endParaRPr sz="1800" dirty="0">
              <a:solidFill>
                <a:schemeClr val="dk2"/>
              </a:solidFill>
              <a:latin typeface="Questrial"/>
              <a:ea typeface="Questrial"/>
              <a:cs typeface="Questrial"/>
              <a:sym typeface="Questrial"/>
            </a:endParaRPr>
          </a:p>
          <a:p>
            <a:pPr marL="457200" lvl="0" indent="0" algn="l" rtl="0">
              <a:lnSpc>
                <a:spcPct val="100000"/>
              </a:lnSpc>
              <a:spcBef>
                <a:spcPts val="0"/>
              </a:spcBef>
              <a:spcAft>
                <a:spcPts val="0"/>
              </a:spcAft>
              <a:buNone/>
            </a:pPr>
            <a:r>
              <a:rPr lang="fr-FR" sz="1800" dirty="0">
                <a:solidFill>
                  <a:schemeClr val="dk2"/>
                </a:solidFill>
                <a:latin typeface="Questrial"/>
                <a:ea typeface="Questrial"/>
                <a:cs typeface="Questrial"/>
                <a:sym typeface="Questrial"/>
              </a:rPr>
              <a:t>Présenté lors de la conférence de presse (Inserm/ANRS-MIE)</a:t>
            </a:r>
            <a:endParaRPr sz="1800" dirty="0">
              <a:solidFill>
                <a:schemeClr val="dk2"/>
              </a:solidFill>
              <a:latin typeface="Questrial"/>
              <a:ea typeface="Questrial"/>
              <a:cs typeface="Questrial"/>
              <a:sym typeface="Questrial"/>
            </a:endParaRPr>
          </a:p>
          <a:p>
            <a:pPr marL="457200" lvl="0" indent="0" algn="l" rtl="0">
              <a:lnSpc>
                <a:spcPct val="100000"/>
              </a:lnSpc>
              <a:spcBef>
                <a:spcPts val="0"/>
              </a:spcBef>
              <a:spcAft>
                <a:spcPts val="0"/>
              </a:spcAft>
              <a:buNone/>
            </a:pPr>
            <a:endParaRPr sz="1800" dirty="0">
              <a:solidFill>
                <a:schemeClr val="dk2"/>
              </a:solidFill>
              <a:latin typeface="Questrial"/>
              <a:ea typeface="Questrial"/>
              <a:cs typeface="Questrial"/>
              <a:sym typeface="Questrial"/>
            </a:endParaRPr>
          </a:p>
          <a:p>
            <a:pPr marL="0" lvl="0" indent="0" algn="l" rtl="0">
              <a:lnSpc>
                <a:spcPct val="100000"/>
              </a:lnSpc>
              <a:spcBef>
                <a:spcPts val="0"/>
              </a:spcBef>
              <a:spcAft>
                <a:spcPts val="0"/>
              </a:spcAft>
              <a:buNone/>
            </a:pPr>
            <a:endParaRPr sz="1800" dirty="0">
              <a:solidFill>
                <a:schemeClr val="dk2"/>
              </a:solidFill>
              <a:latin typeface="Questrial"/>
              <a:ea typeface="Questrial"/>
              <a:cs typeface="Questrial"/>
              <a:sym typeface="Questrial"/>
            </a:endParaRPr>
          </a:p>
          <a:p>
            <a:pPr marL="457200" lvl="0" indent="-342900" algn="l" rtl="0">
              <a:lnSpc>
                <a:spcPct val="100000"/>
              </a:lnSpc>
              <a:spcBef>
                <a:spcPts val="0"/>
              </a:spcBef>
              <a:spcAft>
                <a:spcPts val="0"/>
              </a:spcAft>
              <a:buClr>
                <a:schemeClr val="dk2"/>
              </a:buClr>
              <a:buSzPts val="1800"/>
              <a:buFont typeface="Questrial"/>
              <a:buChar char="●"/>
            </a:pPr>
            <a:r>
              <a:rPr lang="fr-FR" sz="1800" b="1" dirty="0">
                <a:solidFill>
                  <a:srgbClr val="37AF8D"/>
                </a:solidFill>
                <a:latin typeface="Questrial"/>
                <a:ea typeface="Questrial"/>
                <a:cs typeface="Questrial"/>
                <a:sym typeface="Questrial"/>
              </a:rPr>
              <a:t>Numéro thématique</a:t>
            </a:r>
            <a:r>
              <a:rPr lang="fr-FR" sz="1800" dirty="0">
                <a:solidFill>
                  <a:schemeClr val="dk2"/>
                </a:solidFill>
                <a:latin typeface="Questrial"/>
                <a:ea typeface="Questrial"/>
                <a:cs typeface="Questrial"/>
                <a:sym typeface="Questrial"/>
              </a:rPr>
              <a:t> Bulletin épidémiologique hebdomadaire (BEH), juin 2026</a:t>
            </a:r>
          </a:p>
          <a:p>
            <a:pPr marL="457200" lvl="0" indent="-342900" algn="l" rtl="0">
              <a:lnSpc>
                <a:spcPct val="100000"/>
              </a:lnSpc>
              <a:spcBef>
                <a:spcPts val="0"/>
              </a:spcBef>
              <a:spcAft>
                <a:spcPts val="0"/>
              </a:spcAft>
              <a:buClr>
                <a:schemeClr val="dk2"/>
              </a:buClr>
              <a:buSzPts val="1800"/>
              <a:buFont typeface="Questrial"/>
              <a:buChar char="●"/>
            </a:pPr>
            <a:endParaRPr lang="fr-FR" sz="1800" dirty="0">
              <a:solidFill>
                <a:schemeClr val="dk2"/>
              </a:solidFill>
              <a:latin typeface="Questrial"/>
              <a:ea typeface="Questrial"/>
              <a:cs typeface="Questrial"/>
              <a:sym typeface="Questrial"/>
            </a:endParaRPr>
          </a:p>
          <a:p>
            <a:pPr indent="-342900" algn="l">
              <a:lnSpc>
                <a:spcPct val="100000"/>
              </a:lnSpc>
              <a:spcBef>
                <a:spcPts val="0"/>
              </a:spcBef>
              <a:buClr>
                <a:schemeClr val="dk2"/>
              </a:buClr>
              <a:buSzPts val="1800"/>
              <a:buFont typeface="Questrial"/>
              <a:buChar char="●"/>
            </a:pPr>
            <a:r>
              <a:rPr lang="fr-FR" sz="1800" b="1" dirty="0">
                <a:solidFill>
                  <a:srgbClr val="37AF8D"/>
                </a:solidFill>
                <a:latin typeface="Questrial"/>
                <a:ea typeface="Questrial"/>
                <a:cs typeface="Questrial"/>
                <a:sym typeface="Questrial"/>
              </a:rPr>
              <a:t>Numéro spécial </a:t>
            </a:r>
            <a:r>
              <a:rPr lang="fr-FR" sz="1800" dirty="0">
                <a:solidFill>
                  <a:schemeClr val="dk2"/>
                </a:solidFill>
                <a:latin typeface="Questrial"/>
                <a:ea typeface="Questrial"/>
                <a:cs typeface="Questrial"/>
                <a:sym typeface="Questrial"/>
              </a:rPr>
              <a:t>revue Perspectives in </a:t>
            </a:r>
            <a:r>
              <a:rPr lang="fr-FR" sz="1800" dirty="0" err="1">
                <a:solidFill>
                  <a:schemeClr val="dk2"/>
                </a:solidFill>
                <a:latin typeface="Questrial"/>
                <a:ea typeface="Questrial"/>
                <a:cs typeface="Questrial"/>
                <a:sym typeface="Questrial"/>
              </a:rPr>
              <a:t>Sexual</a:t>
            </a:r>
            <a:r>
              <a:rPr lang="fr-FR" sz="1800" dirty="0">
                <a:solidFill>
                  <a:schemeClr val="dk2"/>
                </a:solidFill>
                <a:latin typeface="Questrial"/>
                <a:ea typeface="Questrial"/>
                <a:cs typeface="Questrial"/>
                <a:sym typeface="Questrial"/>
              </a:rPr>
              <a:t> and Reproductive Health (PSRH), septembre  2026</a:t>
            </a:r>
          </a:p>
          <a:p>
            <a:pPr marL="457200" lvl="0" indent="0" algn="l" rtl="0">
              <a:lnSpc>
                <a:spcPct val="100000"/>
              </a:lnSpc>
              <a:spcBef>
                <a:spcPts val="0"/>
              </a:spcBef>
              <a:spcAft>
                <a:spcPts val="0"/>
              </a:spcAft>
              <a:buNone/>
            </a:pPr>
            <a:endParaRPr sz="1800" dirty="0">
              <a:solidFill>
                <a:schemeClr val="dk2"/>
              </a:solidFill>
              <a:latin typeface="Questrial"/>
              <a:ea typeface="Questrial"/>
              <a:cs typeface="Questrial"/>
              <a:sym typeface="Questrial"/>
            </a:endParaRPr>
          </a:p>
          <a:p>
            <a:pPr marL="457200" lvl="0" indent="-342900" algn="l" rtl="0">
              <a:lnSpc>
                <a:spcPct val="100000"/>
              </a:lnSpc>
              <a:spcBef>
                <a:spcPts val="0"/>
              </a:spcBef>
              <a:spcAft>
                <a:spcPts val="0"/>
              </a:spcAft>
              <a:buSzPts val="1800"/>
              <a:buFont typeface="Questrial"/>
              <a:buChar char="●"/>
            </a:pPr>
            <a:r>
              <a:rPr lang="fr-FR" sz="1800" b="1" dirty="0">
                <a:solidFill>
                  <a:srgbClr val="37AF8D"/>
                </a:solidFill>
                <a:latin typeface="Questrial"/>
                <a:ea typeface="Questrial"/>
                <a:cs typeface="Questrial"/>
                <a:sym typeface="Questrial"/>
              </a:rPr>
              <a:t>Ouvrage collectif CSF-2023 </a:t>
            </a:r>
            <a:r>
              <a:rPr lang="fr-FR" sz="1800" dirty="0">
                <a:latin typeface="Questrial"/>
                <a:ea typeface="Questrial"/>
                <a:cs typeface="Questrial"/>
                <a:sym typeface="Questrial"/>
              </a:rPr>
              <a:t>: </a:t>
            </a:r>
            <a:r>
              <a:rPr lang="fr-FR" sz="1800" dirty="0">
                <a:solidFill>
                  <a:schemeClr val="dk2"/>
                </a:solidFill>
                <a:latin typeface="Questrial"/>
                <a:ea typeface="Questrial"/>
                <a:cs typeface="Questrial"/>
                <a:sym typeface="Questrial"/>
              </a:rPr>
              <a:t>Editions La Découverte, mars  </a:t>
            </a:r>
            <a:endParaRPr sz="1800" dirty="0">
              <a:solidFill>
                <a:schemeClr val="dk2"/>
              </a:solidFill>
              <a:latin typeface="Questrial"/>
              <a:ea typeface="Questrial"/>
              <a:cs typeface="Questrial"/>
              <a:sym typeface="Questrial"/>
            </a:endParaRPr>
          </a:p>
          <a:p>
            <a:pPr marL="0" lvl="0" indent="0" algn="l" rtl="0">
              <a:lnSpc>
                <a:spcPct val="70000"/>
              </a:lnSpc>
              <a:spcBef>
                <a:spcPts val="0"/>
              </a:spcBef>
              <a:spcAft>
                <a:spcPts val="0"/>
              </a:spcAft>
              <a:buNone/>
            </a:pPr>
            <a:endParaRPr sz="2000" dirty="0">
              <a:solidFill>
                <a:schemeClr val="dk2"/>
              </a:solidFill>
              <a:latin typeface="Questrial"/>
              <a:ea typeface="Questrial"/>
              <a:cs typeface="Questrial"/>
              <a:sym typeface="Quest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3141a68d900_9_8"/>
          <p:cNvSpPr/>
          <p:nvPr/>
        </p:nvSpPr>
        <p:spPr>
          <a:xfrm>
            <a:off x="11775" y="-8525"/>
            <a:ext cx="121920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83" name="Google Shape;383;g3141a68d900_9_8"/>
          <p:cNvPicPr preferRelativeResize="0"/>
          <p:nvPr/>
        </p:nvPicPr>
        <p:blipFill rotWithShape="1">
          <a:blip r:embed="rId3">
            <a:alphaModFix/>
          </a:blip>
          <a:srcRect/>
          <a:stretch/>
        </p:blipFill>
        <p:spPr>
          <a:xfrm flipH="1">
            <a:off x="-1" y="0"/>
            <a:ext cx="2435291" cy="2119606"/>
          </a:xfrm>
          <a:prstGeom prst="rect">
            <a:avLst/>
          </a:prstGeom>
          <a:noFill/>
          <a:ln>
            <a:noFill/>
          </a:ln>
        </p:spPr>
      </p:pic>
      <p:sp>
        <p:nvSpPr>
          <p:cNvPr id="384" name="Google Shape;384;g3141a68d900_9_8"/>
          <p:cNvSpPr txBox="1">
            <a:spLocks noGrp="1"/>
          </p:cNvSpPr>
          <p:nvPr>
            <p:ph type="title" idx="4294967295"/>
          </p:nvPr>
        </p:nvSpPr>
        <p:spPr>
          <a:xfrm>
            <a:off x="759075" y="2556200"/>
            <a:ext cx="10449300" cy="877500"/>
          </a:xfrm>
          <a:prstGeom prst="rect">
            <a:avLst/>
          </a:prstGeom>
          <a:noFill/>
          <a:ln>
            <a:noFill/>
          </a:ln>
        </p:spPr>
        <p:txBody>
          <a:bodyPr spcFirstLastPara="1" wrap="square" lIns="121900" tIns="121900" rIns="121900" bIns="121900" anchor="t" anchorCtr="0">
            <a:noAutofit/>
          </a:bodyPr>
          <a:lstStyle/>
          <a:p>
            <a:pPr marL="0" lvl="0" indent="0" algn="just" rtl="0">
              <a:lnSpc>
                <a:spcPct val="100000"/>
              </a:lnSpc>
              <a:spcBef>
                <a:spcPts val="0"/>
              </a:spcBef>
              <a:spcAft>
                <a:spcPts val="0"/>
              </a:spcAft>
              <a:buClr>
                <a:srgbClr val="AC0C63"/>
              </a:buClr>
              <a:buSzPts val="1100"/>
              <a:buFont typeface="Calibri"/>
              <a:buNone/>
            </a:pPr>
            <a:r>
              <a:rPr lang="fr-FR" sz="4800">
                <a:solidFill>
                  <a:schemeClr val="accent6"/>
                </a:solidFill>
              </a:rPr>
              <a:t>Merci pour votre attention</a:t>
            </a:r>
            <a:endParaRPr sz="4800" b="1">
              <a:solidFill>
                <a:srgbClr val="37AF8D"/>
              </a:solidFill>
            </a:endParaRPr>
          </a:p>
        </p:txBody>
      </p:sp>
      <p:sp>
        <p:nvSpPr>
          <p:cNvPr id="385" name="Google Shape;385;g3141a68d900_9_8"/>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pic>
        <p:nvPicPr>
          <p:cNvPr id="386" name="Google Shape;386;g3141a68d900_9_8"/>
          <p:cNvPicPr preferRelativeResize="0"/>
          <p:nvPr/>
        </p:nvPicPr>
        <p:blipFill rotWithShape="1">
          <a:blip r:embed="rId4">
            <a:alphaModFix/>
          </a:blip>
          <a:srcRect/>
          <a:stretch/>
        </p:blipFill>
        <p:spPr>
          <a:xfrm>
            <a:off x="10499626" y="202674"/>
            <a:ext cx="1352350" cy="270475"/>
          </a:xfrm>
          <a:prstGeom prst="rect">
            <a:avLst/>
          </a:prstGeom>
          <a:noFill/>
          <a:ln>
            <a:noFill/>
          </a:ln>
        </p:spPr>
      </p:pic>
      <p:sp>
        <p:nvSpPr>
          <p:cNvPr id="387" name="Google Shape;387;g3141a68d900_9_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92"/>
        <p:cNvGrpSpPr/>
        <p:nvPr/>
      </p:nvGrpSpPr>
      <p:grpSpPr>
        <a:xfrm>
          <a:off x="0" y="0"/>
          <a:ext cx="0" cy="0"/>
          <a:chOff x="0" y="0"/>
          <a:chExt cx="0" cy="0"/>
        </a:xfrm>
      </p:grpSpPr>
      <p:sp>
        <p:nvSpPr>
          <p:cNvPr id="393" name="Google Shape;393;g2d56a06705b_1_8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4" name="Google Shape;394;g2d56a06705b_1_8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395" name="Google Shape;395;g2d56a06705b_1_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25</a:t>
            </a:fld>
            <a:endParaRPr/>
          </a:p>
        </p:txBody>
      </p:sp>
      <p:sp>
        <p:nvSpPr>
          <p:cNvPr id="396" name="Google Shape;396;g2d56a06705b_1_86"/>
          <p:cNvSpPr txBox="1"/>
          <p:nvPr/>
        </p:nvSpPr>
        <p:spPr>
          <a:xfrm>
            <a:off x="458700" y="176500"/>
            <a:ext cx="10895100" cy="621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Age au 1er rapport sexuel plus tardif</a:t>
            </a:r>
            <a:endParaRPr sz="2800" b="1" i="0" u="none" strike="noStrike" cap="none">
              <a:solidFill>
                <a:srgbClr val="37AF8D"/>
              </a:solidFill>
              <a:latin typeface="Calibri"/>
              <a:ea typeface="Calibri"/>
              <a:cs typeface="Calibri"/>
              <a:sym typeface="Calibri"/>
            </a:endParaRPr>
          </a:p>
        </p:txBody>
      </p:sp>
      <p:sp>
        <p:nvSpPr>
          <p:cNvPr id="397" name="Google Shape;397;g2d56a06705b_1_86"/>
          <p:cNvSpPr txBox="1">
            <a:spLocks noGrp="1"/>
          </p:cNvSpPr>
          <p:nvPr>
            <p:ph type="body" idx="4294967295"/>
          </p:nvPr>
        </p:nvSpPr>
        <p:spPr>
          <a:xfrm>
            <a:off x="738500" y="1111000"/>
            <a:ext cx="10615200" cy="738900"/>
          </a:xfrm>
          <a:prstGeom prst="rect">
            <a:avLst/>
          </a:prstGeom>
          <a:noFill/>
          <a:ln>
            <a:noFill/>
          </a:ln>
        </p:spPr>
        <p:txBody>
          <a:bodyPr spcFirstLastPara="1" wrap="square" lIns="91425" tIns="91425" rIns="91425" bIns="91425" anchor="t" anchorCtr="0">
            <a:spAutoFit/>
          </a:bodyPr>
          <a:lstStyle/>
          <a:p>
            <a:pPr marL="0" marR="624840" lvl="0" indent="0" algn="just" rtl="0">
              <a:lnSpc>
                <a:spcPct val="90000"/>
              </a:lnSpc>
              <a:spcBef>
                <a:spcPts val="0"/>
              </a:spcBef>
              <a:spcAft>
                <a:spcPts val="0"/>
              </a:spcAft>
              <a:buClr>
                <a:schemeClr val="dk2"/>
              </a:buClr>
              <a:buSzPts val="2000"/>
              <a:buNone/>
            </a:pPr>
            <a:r>
              <a:rPr lang="fr-FR" sz="2000">
                <a:latin typeface="Questrial"/>
                <a:ea typeface="Questrial"/>
                <a:cs typeface="Questrial"/>
                <a:sym typeface="Questrial"/>
              </a:rPr>
              <a:t>En 2023, l’âge médian au premier rapport est de 18,2 ans pour les femmes et 17,7 ans pour les hommes.</a:t>
            </a:r>
            <a:endParaRPr sz="2000">
              <a:latin typeface="Questrial"/>
              <a:ea typeface="Questrial"/>
              <a:cs typeface="Questrial"/>
              <a:sym typeface="Questrial"/>
            </a:endParaRPr>
          </a:p>
        </p:txBody>
      </p:sp>
      <p:pic>
        <p:nvPicPr>
          <p:cNvPr id="398" name="Google Shape;398;g2d56a06705b_1_86"/>
          <p:cNvPicPr preferRelativeResize="0"/>
          <p:nvPr/>
        </p:nvPicPr>
        <p:blipFill rotWithShape="1">
          <a:blip r:embed="rId3">
            <a:alphaModFix/>
          </a:blip>
          <a:srcRect b="15554"/>
          <a:stretch/>
        </p:blipFill>
        <p:spPr>
          <a:xfrm>
            <a:off x="2359181" y="2195025"/>
            <a:ext cx="7373844" cy="4354050"/>
          </a:xfrm>
          <a:prstGeom prst="rect">
            <a:avLst/>
          </a:prstGeom>
          <a:noFill/>
          <a:ln>
            <a:noFill/>
          </a:ln>
        </p:spPr>
      </p:pic>
      <p:pic>
        <p:nvPicPr>
          <p:cNvPr id="399" name="Google Shape;399;g2d56a06705b_1_86"/>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sp>
        <p:nvSpPr>
          <p:cNvPr id="405" name="Google Shape;405;g2d56a06705b_1_18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6" name="Google Shape;406;g2d56a06705b_1_18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07" name="Google Shape;407;g2d56a06705b_1_1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26</a:t>
            </a:fld>
            <a:endParaRPr/>
          </a:p>
        </p:txBody>
      </p:sp>
      <p:sp>
        <p:nvSpPr>
          <p:cNvPr id="408" name="Google Shape;408;g2d56a06705b_1_186"/>
          <p:cNvSpPr txBox="1"/>
          <p:nvPr/>
        </p:nvSpPr>
        <p:spPr>
          <a:xfrm>
            <a:off x="458700" y="328900"/>
            <a:ext cx="78933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Une vie sexuelle qui se prolonge aux âges avancés  </a:t>
            </a:r>
            <a:endParaRPr sz="2800" b="1" i="0" u="none" strike="noStrike" cap="none">
              <a:solidFill>
                <a:srgbClr val="37AF8D"/>
              </a:solidFill>
              <a:latin typeface="Calibri"/>
              <a:ea typeface="Calibri"/>
              <a:cs typeface="Calibri"/>
              <a:sym typeface="Calibri"/>
            </a:endParaRPr>
          </a:p>
        </p:txBody>
      </p:sp>
      <p:sp>
        <p:nvSpPr>
          <p:cNvPr id="409" name="Google Shape;409;g2d56a06705b_1_186"/>
          <p:cNvSpPr txBox="1"/>
          <p:nvPr/>
        </p:nvSpPr>
        <p:spPr>
          <a:xfrm>
            <a:off x="718009" y="1707007"/>
            <a:ext cx="4101300" cy="4380600"/>
          </a:xfrm>
          <a:prstGeom prst="rect">
            <a:avLst/>
          </a:prstGeom>
          <a:solidFill>
            <a:srgbClr val="000000">
              <a:alpha val="0"/>
            </a:srgbClr>
          </a:solid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2"/>
              </a:buClr>
              <a:buSzPts val="1800"/>
              <a:buFont typeface="Questrial"/>
              <a:buNone/>
            </a:pPr>
            <a:r>
              <a:rPr lang="fr-FR" sz="2000" b="0" i="0" u="none" strike="noStrike" cap="none">
                <a:solidFill>
                  <a:schemeClr val="dk1"/>
                </a:solidFill>
                <a:latin typeface="Questrial"/>
                <a:ea typeface="Questrial"/>
                <a:cs typeface="Questrial"/>
                <a:sym typeface="Questrial"/>
              </a:rPr>
              <a:t>En 2023, 56,6 % des femmes et 73,8 % des hommes </a:t>
            </a:r>
            <a:r>
              <a:rPr lang="fr-FR" sz="2000">
                <a:solidFill>
                  <a:schemeClr val="dk1"/>
                </a:solidFill>
                <a:latin typeface="Questrial"/>
                <a:ea typeface="Questrial"/>
                <a:cs typeface="Questrial"/>
                <a:sym typeface="Questrial"/>
              </a:rPr>
              <a:t>sont </a:t>
            </a:r>
            <a:r>
              <a:rPr lang="fr-FR" sz="2000" b="0" i="0" u="none" strike="noStrike" cap="none">
                <a:solidFill>
                  <a:schemeClr val="dk1"/>
                </a:solidFill>
                <a:latin typeface="Questrial"/>
                <a:ea typeface="Questrial"/>
                <a:cs typeface="Questrial"/>
                <a:sym typeface="Questrial"/>
              </a:rPr>
              <a:t>actifs sexuellement après 50 ans.</a:t>
            </a:r>
            <a:endParaRPr sz="2000" b="0" i="0" u="none" strike="noStrike" cap="none">
              <a:solidFill>
                <a:schemeClr val="dk1"/>
              </a:solidFill>
              <a:latin typeface="Questrial"/>
              <a:ea typeface="Questrial"/>
              <a:cs typeface="Questrial"/>
              <a:sym typeface="Questrial"/>
            </a:endParaRPr>
          </a:p>
          <a:p>
            <a:pPr marL="0" marR="0" lvl="0" indent="0" algn="just" rtl="0">
              <a:lnSpc>
                <a:spcPct val="115000"/>
              </a:lnSpc>
              <a:spcBef>
                <a:spcPts val="0"/>
              </a:spcBef>
              <a:spcAft>
                <a:spcPts val="0"/>
              </a:spcAft>
              <a:buClr>
                <a:schemeClr val="dk2"/>
              </a:buClr>
              <a:buSzPts val="1800"/>
              <a:buFont typeface="Questrial"/>
              <a:buNone/>
            </a:pPr>
            <a:r>
              <a:rPr lang="fr-FR" sz="2000">
                <a:solidFill>
                  <a:schemeClr val="dk1"/>
                </a:solidFill>
                <a:latin typeface="Questrial"/>
                <a:ea typeface="Questrial"/>
                <a:cs typeface="Questrial"/>
                <a:sym typeface="Questrial"/>
              </a:rPr>
              <a:t>=&gt; </a:t>
            </a:r>
            <a:r>
              <a:rPr lang="fr-FR" sz="2000" b="0" i="0" u="none" strike="noStrike" cap="none">
                <a:solidFill>
                  <a:schemeClr val="dk1"/>
                </a:solidFill>
                <a:latin typeface="Questrial"/>
                <a:ea typeface="Questrial"/>
                <a:cs typeface="Questrial"/>
                <a:sym typeface="Questrial"/>
              </a:rPr>
              <a:t>Écarts hommes/femmes moins marqués chez les personnes en couple.</a:t>
            </a:r>
            <a:endParaRPr sz="2000" b="0" i="0" u="none" strike="noStrike" cap="none">
              <a:solidFill>
                <a:schemeClr val="dk1"/>
              </a:solidFill>
              <a:latin typeface="Questrial"/>
              <a:ea typeface="Questrial"/>
              <a:cs typeface="Questrial"/>
              <a:sym typeface="Questrial"/>
            </a:endParaRPr>
          </a:p>
          <a:p>
            <a:pPr marL="0" marR="0" lvl="0" indent="0" algn="just" rtl="0">
              <a:lnSpc>
                <a:spcPct val="115000"/>
              </a:lnSpc>
              <a:spcBef>
                <a:spcPts val="0"/>
              </a:spcBef>
              <a:spcAft>
                <a:spcPts val="0"/>
              </a:spcAft>
              <a:buClr>
                <a:schemeClr val="dk2"/>
              </a:buClr>
              <a:buSzPts val="1800"/>
              <a:buFont typeface="Questrial"/>
              <a:buNone/>
            </a:pPr>
            <a:endParaRPr sz="2000">
              <a:solidFill>
                <a:schemeClr val="dk1"/>
              </a:solidFill>
              <a:latin typeface="Questrial"/>
              <a:ea typeface="Questrial"/>
              <a:cs typeface="Questrial"/>
              <a:sym typeface="Questrial"/>
            </a:endParaRPr>
          </a:p>
          <a:p>
            <a:pPr marL="0" lvl="0" indent="0" algn="just" rtl="0">
              <a:lnSpc>
                <a:spcPct val="115000"/>
              </a:lnSpc>
              <a:spcBef>
                <a:spcPts val="0"/>
              </a:spcBef>
              <a:spcAft>
                <a:spcPts val="0"/>
              </a:spcAft>
              <a:buClr>
                <a:schemeClr val="dk1"/>
              </a:buClr>
              <a:buSzPts val="1100"/>
              <a:buFont typeface="Arial"/>
              <a:buNone/>
            </a:pPr>
            <a:r>
              <a:rPr lang="fr-FR" sz="2000">
                <a:solidFill>
                  <a:schemeClr val="dk1"/>
                </a:solidFill>
                <a:latin typeface="Questrial"/>
                <a:ea typeface="Questrial"/>
                <a:cs typeface="Questrial"/>
                <a:sym typeface="Questrial"/>
              </a:rPr>
              <a:t>11% des femmes et 40% des hommes de 80-89 ans interrogés déclarent avoir eu un rapport sexuel dans les 12 derniers mois</a:t>
            </a:r>
            <a:endParaRPr sz="2000">
              <a:solidFill>
                <a:schemeClr val="dk1"/>
              </a:solidFill>
              <a:latin typeface="Questrial"/>
              <a:ea typeface="Questrial"/>
              <a:cs typeface="Questrial"/>
              <a:sym typeface="Questrial"/>
            </a:endParaRPr>
          </a:p>
          <a:p>
            <a:pPr marL="0" marR="0" lvl="0" indent="0" algn="just" rtl="0">
              <a:lnSpc>
                <a:spcPct val="115000"/>
              </a:lnSpc>
              <a:spcBef>
                <a:spcPts val="0"/>
              </a:spcBef>
              <a:spcAft>
                <a:spcPts val="0"/>
              </a:spcAft>
              <a:buClr>
                <a:schemeClr val="dk2"/>
              </a:buClr>
              <a:buSzPts val="1800"/>
              <a:buFont typeface="Questrial"/>
              <a:buNone/>
            </a:pPr>
            <a:endParaRPr sz="2000">
              <a:solidFill>
                <a:schemeClr val="dk1"/>
              </a:solidFill>
              <a:latin typeface="Questrial"/>
              <a:ea typeface="Questrial"/>
              <a:cs typeface="Questrial"/>
              <a:sym typeface="Questrial"/>
            </a:endParaRPr>
          </a:p>
        </p:txBody>
      </p:sp>
      <p:pic>
        <p:nvPicPr>
          <p:cNvPr id="410" name="Google Shape;410;g2d56a06705b_1_186"/>
          <p:cNvPicPr preferRelativeResize="0"/>
          <p:nvPr/>
        </p:nvPicPr>
        <p:blipFill rotWithShape="1">
          <a:blip r:embed="rId3">
            <a:alphaModFix/>
          </a:blip>
          <a:srcRect b="13154"/>
          <a:stretch/>
        </p:blipFill>
        <p:spPr>
          <a:xfrm>
            <a:off x="5736011" y="1208100"/>
            <a:ext cx="5689166" cy="5307839"/>
          </a:xfrm>
          <a:prstGeom prst="rect">
            <a:avLst/>
          </a:prstGeom>
          <a:noFill/>
          <a:ln>
            <a:noFill/>
          </a:ln>
        </p:spPr>
      </p:pic>
      <p:pic>
        <p:nvPicPr>
          <p:cNvPr id="411" name="Google Shape;411;g2d56a06705b_1_186"/>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16"/>
        <p:cNvGrpSpPr/>
        <p:nvPr/>
      </p:nvGrpSpPr>
      <p:grpSpPr>
        <a:xfrm>
          <a:off x="0" y="0"/>
          <a:ext cx="0" cy="0"/>
          <a:chOff x="0" y="0"/>
          <a:chExt cx="0" cy="0"/>
        </a:xfrm>
      </p:grpSpPr>
      <p:sp>
        <p:nvSpPr>
          <p:cNvPr id="417" name="Google Shape;417;g36125d965a4_0_1"/>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8" name="Google Shape;418;g36125d965a4_0_1"/>
          <p:cNvSpPr/>
          <p:nvPr/>
        </p:nvSpPr>
        <p:spPr>
          <a:xfrm>
            <a:off x="-21350"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19" name="Google Shape;419;g36125d965a4_0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27</a:t>
            </a:fld>
            <a:endParaRPr/>
          </a:p>
        </p:txBody>
      </p:sp>
      <p:pic>
        <p:nvPicPr>
          <p:cNvPr id="420" name="Google Shape;420;g36125d965a4_0_1"/>
          <p:cNvPicPr preferRelativeResize="0"/>
          <p:nvPr/>
        </p:nvPicPr>
        <p:blipFill rotWithShape="1">
          <a:blip r:embed="rId3">
            <a:alphaModFix/>
          </a:blip>
          <a:srcRect/>
          <a:stretch/>
        </p:blipFill>
        <p:spPr>
          <a:xfrm>
            <a:off x="10499626" y="202674"/>
            <a:ext cx="1352351" cy="270475"/>
          </a:xfrm>
          <a:prstGeom prst="rect">
            <a:avLst/>
          </a:prstGeom>
          <a:noFill/>
          <a:ln>
            <a:noFill/>
          </a:ln>
        </p:spPr>
      </p:pic>
      <p:sp>
        <p:nvSpPr>
          <p:cNvPr id="421" name="Google Shape;421;g36125d965a4_0_1"/>
          <p:cNvSpPr txBox="1"/>
          <p:nvPr/>
        </p:nvSpPr>
        <p:spPr>
          <a:xfrm>
            <a:off x="458700" y="176500"/>
            <a:ext cx="10895100" cy="663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37AF8D"/>
                </a:solidFill>
                <a:latin typeface="Calibri"/>
                <a:ea typeface="Calibri"/>
                <a:cs typeface="Calibri"/>
                <a:sym typeface="Calibri"/>
              </a:rPr>
              <a:t>Acceptation sociale de la pluralité sexuelle et de genre</a:t>
            </a:r>
            <a:endParaRPr sz="2800" b="1" i="0" u="none" strike="noStrike" cap="none">
              <a:solidFill>
                <a:srgbClr val="37AF8D"/>
              </a:solidFill>
              <a:latin typeface="Calibri"/>
              <a:ea typeface="Calibri"/>
              <a:cs typeface="Calibri"/>
              <a:sym typeface="Calibri"/>
            </a:endParaRPr>
          </a:p>
        </p:txBody>
      </p:sp>
      <p:sp>
        <p:nvSpPr>
          <p:cNvPr id="422" name="Google Shape;422;g36125d965a4_0_1"/>
          <p:cNvSpPr txBox="1"/>
          <p:nvPr/>
        </p:nvSpPr>
        <p:spPr>
          <a:xfrm>
            <a:off x="528550" y="1277775"/>
            <a:ext cx="10825200" cy="1200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2"/>
              </a:buClr>
              <a:buSzPts val="1900"/>
              <a:buFont typeface="Questrial"/>
              <a:buNone/>
            </a:pPr>
            <a:r>
              <a:rPr lang="fr-FR" sz="2000" b="0" i="0" u="none" strike="noStrike" cap="none">
                <a:solidFill>
                  <a:schemeClr val="dk1"/>
                </a:solidFill>
                <a:latin typeface="Questrial"/>
                <a:ea typeface="Questrial"/>
                <a:cs typeface="Questrial"/>
                <a:sym typeface="Questrial"/>
              </a:rPr>
              <a:t>L'acceptation sociale de l'homosexualité progresse ces dernière année mais reste plus faible chez les hommes.</a:t>
            </a:r>
            <a:endParaRPr sz="2000" b="0" i="0" u="none" strike="noStrike" cap="none">
              <a:solidFill>
                <a:schemeClr val="dk1"/>
              </a:solidFill>
              <a:latin typeface="Questrial"/>
              <a:ea typeface="Questrial"/>
              <a:cs typeface="Questrial"/>
              <a:sym typeface="Questrial"/>
            </a:endParaRPr>
          </a:p>
          <a:p>
            <a:pPr marL="0" marR="0" lvl="0" indent="0" algn="l" rtl="0">
              <a:lnSpc>
                <a:spcPct val="115000"/>
              </a:lnSpc>
              <a:spcBef>
                <a:spcPts val="0"/>
              </a:spcBef>
              <a:spcAft>
                <a:spcPts val="0"/>
              </a:spcAft>
              <a:buClr>
                <a:schemeClr val="dk2"/>
              </a:buClr>
              <a:buSzPts val="1900"/>
              <a:buFont typeface="Questrial"/>
              <a:buNone/>
            </a:pPr>
            <a:r>
              <a:rPr lang="fr-FR" sz="2000" b="0" i="0" u="none" strike="noStrike" cap="none">
                <a:solidFill>
                  <a:schemeClr val="dk1"/>
                </a:solidFill>
                <a:latin typeface="Questrial"/>
                <a:ea typeface="Questrial"/>
                <a:cs typeface="Questrial"/>
                <a:sym typeface="Questrial"/>
              </a:rPr>
              <a:t>Opinions nettement moins favorables sur la transidentité.</a:t>
            </a:r>
            <a:endParaRPr sz="2000" b="0" i="0" u="none" strike="noStrike" cap="none">
              <a:solidFill>
                <a:schemeClr val="dk1"/>
              </a:solidFill>
              <a:latin typeface="Questrial"/>
              <a:ea typeface="Questrial"/>
              <a:cs typeface="Questrial"/>
              <a:sym typeface="Questrial"/>
            </a:endParaRPr>
          </a:p>
        </p:txBody>
      </p:sp>
      <p:pic>
        <p:nvPicPr>
          <p:cNvPr id="423" name="Google Shape;423;g36125d965a4_0_1"/>
          <p:cNvPicPr preferRelativeResize="0"/>
          <p:nvPr/>
        </p:nvPicPr>
        <p:blipFill rotWithShape="1">
          <a:blip r:embed="rId4">
            <a:alphaModFix/>
          </a:blip>
          <a:srcRect b="17184"/>
          <a:stretch/>
        </p:blipFill>
        <p:spPr>
          <a:xfrm>
            <a:off x="1511686" y="2886990"/>
            <a:ext cx="8554880" cy="34148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28"/>
        <p:cNvGrpSpPr/>
        <p:nvPr/>
      </p:nvGrpSpPr>
      <p:grpSpPr>
        <a:xfrm>
          <a:off x="0" y="0"/>
          <a:ext cx="0" cy="0"/>
          <a:chOff x="0" y="0"/>
          <a:chExt cx="0" cy="0"/>
        </a:xfrm>
      </p:grpSpPr>
      <p:sp>
        <p:nvSpPr>
          <p:cNvPr id="429" name="Google Shape;429;g2d56a06705b_1_12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0" name="Google Shape;430;g2d56a06705b_1_12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31" name="Google Shape;431;g2d56a06705b_1_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28</a:t>
            </a:fld>
            <a:endParaRPr/>
          </a:p>
        </p:txBody>
      </p:sp>
      <p:sp>
        <p:nvSpPr>
          <p:cNvPr id="432" name="Google Shape;432;g2d56a06705b_1_126"/>
          <p:cNvSpPr txBox="1"/>
          <p:nvPr/>
        </p:nvSpPr>
        <p:spPr>
          <a:xfrm>
            <a:off x="584012" y="1467908"/>
            <a:ext cx="4216500" cy="4494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fr-FR" sz="2000" b="0" i="1" u="none" strike="noStrike" cap="none">
                <a:solidFill>
                  <a:srgbClr val="AC0C63"/>
                </a:solidFill>
                <a:latin typeface="Questrial"/>
                <a:ea typeface="Questrial"/>
                <a:cs typeface="Questrial"/>
                <a:sym typeface="Questrial"/>
              </a:rPr>
              <a:t>Attirance</a:t>
            </a:r>
            <a:r>
              <a:rPr lang="fr-FR" sz="2000" b="0" i="0" u="none" strike="noStrike" cap="none">
                <a:solidFill>
                  <a:srgbClr val="AC0C63"/>
                </a:solidFill>
                <a:latin typeface="Questrial"/>
                <a:ea typeface="Questrial"/>
                <a:cs typeface="Questrial"/>
                <a:sym typeface="Questrial"/>
              </a:rPr>
              <a:t> pour une personne de même sexe : </a:t>
            </a:r>
            <a:r>
              <a:rPr lang="fr-FR" sz="2000" b="0" i="0" u="none" strike="noStrike" cap="none">
                <a:solidFill>
                  <a:schemeClr val="dk1"/>
                </a:solidFill>
                <a:latin typeface="Questrial"/>
                <a:ea typeface="Questrial"/>
                <a:cs typeface="Questrial"/>
                <a:sym typeface="Questrial"/>
              </a:rPr>
              <a:t>14,9 % des femmes, 8,2 % des hommes</a:t>
            </a:r>
            <a:endParaRPr sz="2000">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rgbClr val="AC0C63"/>
                </a:solidFill>
                <a:latin typeface="Questrial"/>
                <a:ea typeface="Questrial"/>
                <a:cs typeface="Questrial"/>
                <a:sym typeface="Questrial"/>
              </a:rPr>
              <a:t>A déjà eu un </a:t>
            </a:r>
            <a:r>
              <a:rPr lang="fr-FR" sz="2000" b="0" i="1" u="none" strike="noStrike" cap="none">
                <a:solidFill>
                  <a:srgbClr val="AC0C63"/>
                </a:solidFill>
                <a:latin typeface="Questrial"/>
                <a:ea typeface="Questrial"/>
                <a:cs typeface="Questrial"/>
                <a:sym typeface="Questrial"/>
              </a:rPr>
              <a:t>partenaire</a:t>
            </a:r>
            <a:r>
              <a:rPr lang="fr-FR" sz="2000" b="0" i="0" u="none" strike="noStrike" cap="none">
                <a:solidFill>
                  <a:srgbClr val="AC0C63"/>
                </a:solidFill>
                <a:latin typeface="Questrial"/>
                <a:ea typeface="Questrial"/>
                <a:cs typeface="Questrial"/>
                <a:sym typeface="Questrial"/>
              </a:rPr>
              <a:t> de même sexe :  </a:t>
            </a:r>
            <a:r>
              <a:rPr lang="fr-FR" sz="2000" b="0" i="0" u="none" strike="noStrike" cap="none">
                <a:solidFill>
                  <a:schemeClr val="dk1"/>
                </a:solidFill>
                <a:latin typeface="Questrial"/>
                <a:ea typeface="Questrial"/>
                <a:cs typeface="Questrial"/>
                <a:sym typeface="Questrial"/>
              </a:rPr>
              <a:t>8,8 % des femmes, 8,9 % des hommes</a:t>
            </a:r>
            <a:endParaRPr sz="2000">
              <a:solidFill>
                <a:schemeClr val="dk1"/>
              </a:solidFill>
              <a:highlight>
                <a:schemeClr val="lt1"/>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a:solidFill>
                <a:schemeClr val="dk1"/>
              </a:solidFill>
              <a:highlight>
                <a:schemeClr val="lt1"/>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1" u="none" strike="noStrike" cap="none">
                <a:solidFill>
                  <a:srgbClr val="AC0C63"/>
                </a:solidFill>
                <a:latin typeface="Questrial"/>
                <a:ea typeface="Questrial"/>
                <a:cs typeface="Questrial"/>
                <a:sym typeface="Questrial"/>
              </a:rPr>
              <a:t>Déclare une identité</a:t>
            </a:r>
            <a:r>
              <a:rPr lang="fr-FR" sz="2000" b="0" i="0" u="none" strike="noStrike" cap="none">
                <a:solidFill>
                  <a:srgbClr val="AC0C63"/>
                </a:solidFill>
                <a:latin typeface="Questrial"/>
                <a:ea typeface="Questrial"/>
                <a:cs typeface="Questrial"/>
                <a:sym typeface="Questrial"/>
              </a:rPr>
              <a:t> homo et/ou bisexuelle : </a:t>
            </a:r>
            <a:r>
              <a:rPr lang="fr-FR" sz="2000" b="0" i="0" u="none" strike="noStrike" cap="none">
                <a:solidFill>
                  <a:schemeClr val="dk1"/>
                </a:solidFill>
                <a:latin typeface="Questrial"/>
                <a:ea typeface="Questrial"/>
                <a:cs typeface="Questrial"/>
                <a:sym typeface="Questrial"/>
              </a:rPr>
              <a:t>5,6 % des femmes, 5,2 % des hommes </a:t>
            </a:r>
            <a:endParaRPr sz="2000" b="0" i="1" u="none" strike="noStrike" cap="none">
              <a:solidFill>
                <a:schemeClr val="dk1"/>
              </a:solidFill>
              <a:highlight>
                <a:schemeClr val="lt1"/>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highlight>
                <a:srgbClr val="FFFF00"/>
              </a:highlight>
              <a:latin typeface="Questrial"/>
              <a:ea typeface="Questrial"/>
              <a:cs typeface="Questrial"/>
              <a:sym typeface="Questrial"/>
            </a:endParaRPr>
          </a:p>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=&gt; Plus fréquent chez les jeunes générations et chez les femmes</a:t>
            </a:r>
            <a:endParaRPr sz="1600" b="0" i="1" u="none" strike="noStrike" cap="none">
              <a:solidFill>
                <a:schemeClr val="dk1"/>
              </a:solidFill>
              <a:latin typeface="Questrial"/>
              <a:ea typeface="Questrial"/>
              <a:cs typeface="Questrial"/>
              <a:sym typeface="Questrial"/>
            </a:endParaRPr>
          </a:p>
        </p:txBody>
      </p:sp>
      <p:pic>
        <p:nvPicPr>
          <p:cNvPr id="433" name="Google Shape;433;g2d56a06705b_1_126"/>
          <p:cNvPicPr preferRelativeResize="0"/>
          <p:nvPr/>
        </p:nvPicPr>
        <p:blipFill rotWithShape="1">
          <a:blip r:embed="rId3">
            <a:alphaModFix/>
          </a:blip>
          <a:srcRect/>
          <a:stretch/>
        </p:blipFill>
        <p:spPr>
          <a:xfrm>
            <a:off x="10499626" y="202674"/>
            <a:ext cx="1352351" cy="270475"/>
          </a:xfrm>
          <a:prstGeom prst="rect">
            <a:avLst/>
          </a:prstGeom>
          <a:noFill/>
          <a:ln>
            <a:noFill/>
          </a:ln>
        </p:spPr>
      </p:pic>
      <p:sp>
        <p:nvSpPr>
          <p:cNvPr id="434" name="Google Shape;434;g2d56a06705b_1_126"/>
          <p:cNvSpPr txBox="1"/>
          <p:nvPr/>
        </p:nvSpPr>
        <p:spPr>
          <a:xfrm>
            <a:off x="5602600" y="1578550"/>
            <a:ext cx="5884800" cy="1879200"/>
          </a:xfrm>
          <a:prstGeom prst="rect">
            <a:avLst/>
          </a:prstGeom>
          <a:noFill/>
          <a:ln>
            <a:noFill/>
          </a:ln>
        </p:spPr>
        <p:txBody>
          <a:bodyPr spcFirstLastPara="1" wrap="square" lIns="76925" tIns="76925" rIns="76925" bIns="76925" anchor="t" anchorCtr="0">
            <a:spAutoFit/>
          </a:bodyPr>
          <a:lstStyle/>
          <a:p>
            <a:pPr marL="0" marR="0" lvl="0" indent="0" algn="l" rtl="0">
              <a:lnSpc>
                <a:spcPct val="115000"/>
              </a:lnSpc>
              <a:spcBef>
                <a:spcPts val="0"/>
              </a:spcBef>
              <a:spcAft>
                <a:spcPts val="0"/>
              </a:spcAft>
              <a:buClr>
                <a:schemeClr val="dk2"/>
              </a:buClr>
              <a:buSzPts val="1599"/>
              <a:buFont typeface="Questrial"/>
              <a:buNone/>
            </a:pPr>
            <a:r>
              <a:rPr lang="fr-FR" sz="2000" b="0" i="0" u="none" strike="noStrike" cap="none">
                <a:solidFill>
                  <a:schemeClr val="dk1"/>
                </a:solidFill>
                <a:latin typeface="Questrial"/>
                <a:ea typeface="Questrial"/>
                <a:cs typeface="Questrial"/>
                <a:sym typeface="Questrial"/>
              </a:rPr>
              <a:t>L'acceptation sociale de l'homosexualité progresse ces dernière année mais reste plus faible chez les hommes.</a:t>
            </a:r>
            <a:endParaRPr sz="2000" b="0" i="0" u="none" strike="noStrike" cap="none">
              <a:solidFill>
                <a:schemeClr val="dk1"/>
              </a:solidFill>
              <a:latin typeface="Questrial"/>
              <a:ea typeface="Questrial"/>
              <a:cs typeface="Questrial"/>
              <a:sym typeface="Questrial"/>
            </a:endParaRPr>
          </a:p>
          <a:p>
            <a:pPr marL="0" marR="0" lvl="0" indent="0" algn="l" rtl="0">
              <a:lnSpc>
                <a:spcPct val="115000"/>
              </a:lnSpc>
              <a:spcBef>
                <a:spcPts val="0"/>
              </a:spcBef>
              <a:spcAft>
                <a:spcPts val="0"/>
              </a:spcAft>
              <a:buClr>
                <a:schemeClr val="dk2"/>
              </a:buClr>
              <a:buSzPts val="1599"/>
              <a:buFont typeface="Questrial"/>
              <a:buNone/>
            </a:pPr>
            <a:r>
              <a:rPr lang="fr-FR" sz="2000" b="0" i="0" u="none" strike="noStrike" cap="none">
                <a:solidFill>
                  <a:schemeClr val="dk1"/>
                </a:solidFill>
                <a:latin typeface="Questrial"/>
                <a:ea typeface="Questrial"/>
                <a:cs typeface="Questrial"/>
                <a:sym typeface="Questrial"/>
              </a:rPr>
              <a:t>Opinions nettement moins favorables sur la transidentité.</a:t>
            </a:r>
            <a:endParaRPr sz="2000" b="0" i="0" u="none" strike="noStrike" cap="none">
              <a:solidFill>
                <a:schemeClr val="dk1"/>
              </a:solidFill>
              <a:latin typeface="Questrial"/>
              <a:ea typeface="Questrial"/>
              <a:cs typeface="Questrial"/>
              <a:sym typeface="Questrial"/>
            </a:endParaRPr>
          </a:p>
        </p:txBody>
      </p:sp>
      <p:pic>
        <p:nvPicPr>
          <p:cNvPr id="435" name="Google Shape;435;g2d56a06705b_1_126"/>
          <p:cNvPicPr preferRelativeResize="0"/>
          <p:nvPr/>
        </p:nvPicPr>
        <p:blipFill rotWithShape="1">
          <a:blip r:embed="rId4">
            <a:alphaModFix/>
          </a:blip>
          <a:srcRect b="17184"/>
          <a:stretch/>
        </p:blipFill>
        <p:spPr>
          <a:xfrm>
            <a:off x="5468898" y="3417324"/>
            <a:ext cx="5821650" cy="2873550"/>
          </a:xfrm>
          <a:prstGeom prst="rect">
            <a:avLst/>
          </a:prstGeom>
          <a:noFill/>
          <a:ln>
            <a:noFill/>
          </a:ln>
        </p:spPr>
      </p:pic>
      <p:sp>
        <p:nvSpPr>
          <p:cNvPr id="436" name="Google Shape;436;g2d56a06705b_1_126"/>
          <p:cNvSpPr txBox="1"/>
          <p:nvPr/>
        </p:nvSpPr>
        <p:spPr>
          <a:xfrm>
            <a:off x="499676" y="255379"/>
            <a:ext cx="10895100" cy="663900"/>
          </a:xfrm>
          <a:prstGeom prst="rect">
            <a:avLst/>
          </a:prstGeom>
          <a:noFill/>
          <a:ln>
            <a:noFill/>
          </a:ln>
        </p:spPr>
        <p:txBody>
          <a:bodyPr spcFirstLastPara="1" wrap="square" lIns="121900" tIns="121900" rIns="121900" bIns="121900"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fr-FR" sz="2800" b="1">
                <a:solidFill>
                  <a:srgbClr val="37AF8D"/>
                </a:solidFill>
                <a:latin typeface="Calibri"/>
                <a:ea typeface="Calibri"/>
                <a:cs typeface="Calibri"/>
                <a:sym typeface="Calibri"/>
              </a:rPr>
              <a:t>Où en est le régime hétérosexuel ?</a:t>
            </a:r>
            <a:r>
              <a:rPr lang="fr-FR" sz="2800" b="1" i="0" u="none" strike="noStrike" cap="none">
                <a:solidFill>
                  <a:srgbClr val="37AF8D"/>
                </a:solidFill>
                <a:latin typeface="Calibri"/>
                <a:ea typeface="Calibri"/>
                <a:cs typeface="Calibri"/>
                <a:sym typeface="Calibri"/>
              </a:rPr>
              <a:t> </a:t>
            </a:r>
            <a:endParaRPr sz="2800" b="1" i="0" u="none" strike="noStrike" cap="none">
              <a:solidFill>
                <a:srgbClr val="37AF8D"/>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41"/>
        <p:cNvGrpSpPr/>
        <p:nvPr/>
      </p:nvGrpSpPr>
      <p:grpSpPr>
        <a:xfrm>
          <a:off x="0" y="0"/>
          <a:ext cx="0" cy="0"/>
          <a:chOff x="0" y="0"/>
          <a:chExt cx="0" cy="0"/>
        </a:xfrm>
      </p:grpSpPr>
      <p:sp>
        <p:nvSpPr>
          <p:cNvPr id="442" name="Google Shape;442;g2d56a06705b_1_15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3" name="Google Shape;443;g2d56a06705b_1_15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44" name="Google Shape;444;g2d56a06705b_1_1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29</a:t>
            </a:fld>
            <a:endParaRPr/>
          </a:p>
        </p:txBody>
      </p:sp>
      <p:sp>
        <p:nvSpPr>
          <p:cNvPr id="445" name="Google Shape;445;g2d56a06705b_1_156"/>
          <p:cNvSpPr txBox="1"/>
          <p:nvPr/>
        </p:nvSpPr>
        <p:spPr>
          <a:xfrm>
            <a:off x="458700" y="252700"/>
            <a:ext cx="9667500" cy="727200"/>
          </a:xfrm>
          <a:prstGeom prst="rect">
            <a:avLst/>
          </a:prstGeom>
          <a:noFill/>
          <a:ln>
            <a:noFill/>
          </a:ln>
        </p:spPr>
        <p:txBody>
          <a:bodyPr spcFirstLastPara="1" wrap="square" lIns="121900" tIns="121900" rIns="121900" bIns="121900" anchor="t" anchorCtr="0">
            <a:normAutofit/>
          </a:bodyPr>
          <a:lstStyle/>
          <a:p>
            <a:pPr marL="0" marR="0" lvl="0" indent="0" algn="l" rtl="0">
              <a:lnSpc>
                <a:spcPct val="80000"/>
              </a:lnSpc>
              <a:spcBef>
                <a:spcPts val="0"/>
              </a:spcBef>
              <a:spcAft>
                <a:spcPts val="0"/>
              </a:spcAft>
              <a:buClr>
                <a:srgbClr val="000000"/>
              </a:buClr>
              <a:buSzPts val="935"/>
              <a:buFont typeface="Arial"/>
              <a:buNone/>
            </a:pPr>
            <a:r>
              <a:rPr lang="fr-FR" sz="2800" b="1">
                <a:solidFill>
                  <a:srgbClr val="37AF8D"/>
                </a:solidFill>
                <a:latin typeface="Calibri"/>
                <a:ea typeface="Calibri"/>
                <a:cs typeface="Calibri"/>
                <a:sym typeface="Calibri"/>
              </a:rPr>
              <a:t>Violences </a:t>
            </a:r>
            <a:r>
              <a:rPr lang="fr-FR" sz="2800" b="1" i="0" u="none" strike="noStrike" cap="none">
                <a:solidFill>
                  <a:srgbClr val="37AF8D"/>
                </a:solidFill>
                <a:latin typeface="Calibri"/>
                <a:ea typeface="Calibri"/>
                <a:cs typeface="Calibri"/>
                <a:sym typeface="Calibri"/>
              </a:rPr>
              <a:t>Également dans l’espace numérique</a:t>
            </a:r>
            <a:endParaRPr sz="2800" b="1" i="0" u="none" strike="noStrike" cap="none">
              <a:solidFill>
                <a:srgbClr val="37AF8D"/>
              </a:solidFill>
              <a:latin typeface="Calibri"/>
              <a:ea typeface="Calibri"/>
              <a:cs typeface="Calibri"/>
              <a:sym typeface="Calibri"/>
            </a:endParaRPr>
          </a:p>
        </p:txBody>
      </p:sp>
      <p:sp>
        <p:nvSpPr>
          <p:cNvPr id="446" name="Google Shape;446;g2d56a06705b_1_156"/>
          <p:cNvSpPr txBox="1"/>
          <p:nvPr/>
        </p:nvSpPr>
        <p:spPr>
          <a:xfrm>
            <a:off x="608000" y="1966050"/>
            <a:ext cx="4677600" cy="3263100"/>
          </a:xfrm>
          <a:prstGeom prst="rect">
            <a:avLst/>
          </a:prstGeom>
          <a:solidFill>
            <a:srgbClr val="000000">
              <a:alpha val="0"/>
            </a:srgbClr>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900"/>
              <a:buFont typeface="Questrial"/>
              <a:buNone/>
            </a:pPr>
            <a:r>
              <a:rPr lang="fr-FR" sz="2000" b="0" i="0" u="none" strike="noStrike" cap="none">
                <a:solidFill>
                  <a:schemeClr val="dk1"/>
                </a:solidFill>
                <a:latin typeface="Questrial"/>
                <a:ea typeface="Questrial"/>
                <a:cs typeface="Questrial"/>
                <a:sym typeface="Questrial"/>
              </a:rPr>
              <a:t>Harcèlement sexuel en ligne, réception d’images intimes non sollicitées, diffusion à son insu d’images intimes :</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ts val="1900"/>
              <a:buFont typeface="Questrial"/>
              <a:buNone/>
            </a:pPr>
            <a:endParaRPr sz="2000" b="0" i="0" u="none" strike="noStrike" cap="none">
              <a:solidFill>
                <a:schemeClr val="dk1"/>
              </a:solidFill>
              <a:latin typeface="Questrial"/>
              <a:ea typeface="Questrial"/>
              <a:cs typeface="Questrial"/>
              <a:sym typeface="Questrial"/>
            </a:endParaRPr>
          </a:p>
          <a:p>
            <a:pPr marL="457200" marR="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En 2023, environ 13 % des 18-89 ans déclarent avoir déjà vécu une expérience préjudiciable en ligne. </a:t>
            </a:r>
            <a:endParaRPr sz="2000" b="0" i="0" u="none" strike="noStrike" cap="none">
              <a:solidFill>
                <a:schemeClr val="dk1"/>
              </a:solidFill>
              <a:latin typeface="Questrial"/>
              <a:ea typeface="Questrial"/>
              <a:cs typeface="Questrial"/>
              <a:sym typeface="Questrial"/>
            </a:endParaRPr>
          </a:p>
          <a:p>
            <a:pPr marL="457200" marR="0" lvl="0" indent="0" algn="just"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Questrial"/>
              <a:ea typeface="Questrial"/>
              <a:cs typeface="Questrial"/>
              <a:sym typeface="Questrial"/>
            </a:endParaRPr>
          </a:p>
          <a:p>
            <a:pPr marL="457200" marR="0" lvl="0" indent="-355600" algn="just"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Une femme sur 3 et un homme sur 4 chez les moins de 30 ans.</a:t>
            </a:r>
            <a:endParaRPr sz="2000" b="0" i="0" u="none" strike="noStrike" cap="none">
              <a:solidFill>
                <a:schemeClr val="dk1"/>
              </a:solidFill>
              <a:latin typeface="Questrial"/>
              <a:ea typeface="Questrial"/>
              <a:cs typeface="Questrial"/>
              <a:sym typeface="Questrial"/>
            </a:endParaRPr>
          </a:p>
        </p:txBody>
      </p:sp>
      <p:pic>
        <p:nvPicPr>
          <p:cNvPr id="447" name="Google Shape;447;g2d56a06705b_1_156"/>
          <p:cNvPicPr preferRelativeResize="0"/>
          <p:nvPr/>
        </p:nvPicPr>
        <p:blipFill rotWithShape="1">
          <a:blip r:embed="rId3">
            <a:alphaModFix/>
          </a:blip>
          <a:srcRect b="18890"/>
          <a:stretch/>
        </p:blipFill>
        <p:spPr>
          <a:xfrm>
            <a:off x="5541575" y="1821975"/>
            <a:ext cx="6344899" cy="3769361"/>
          </a:xfrm>
          <a:prstGeom prst="rect">
            <a:avLst/>
          </a:prstGeom>
          <a:noFill/>
          <a:ln>
            <a:noFill/>
          </a:ln>
        </p:spPr>
      </p:pic>
      <p:pic>
        <p:nvPicPr>
          <p:cNvPr id="448" name="Google Shape;448;g2d56a06705b_1_156"/>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d56a06705b_1_3"/>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135" name="Google Shape;135;g2d56a06705b_1_3"/>
          <p:cNvSpPr txBox="1"/>
          <p:nvPr/>
        </p:nvSpPr>
        <p:spPr>
          <a:xfrm>
            <a:off x="458700" y="176498"/>
            <a:ext cx="9680400" cy="727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3600"/>
              <a:buFont typeface="Arial"/>
              <a:buNone/>
            </a:pPr>
            <a:r>
              <a:rPr lang="fr-FR" sz="2800" b="1">
                <a:solidFill>
                  <a:srgbClr val="37AF8D"/>
                </a:solidFill>
                <a:latin typeface="Calibri"/>
                <a:ea typeface="Calibri"/>
                <a:cs typeface="Calibri"/>
                <a:sym typeface="Calibri"/>
              </a:rPr>
              <a:t>Objectifs de la</a:t>
            </a:r>
            <a:r>
              <a:rPr lang="fr-FR" sz="2800" b="1" i="0" u="none" strike="noStrike" cap="none">
                <a:solidFill>
                  <a:srgbClr val="37AF8D"/>
                </a:solidFill>
                <a:latin typeface="Calibri"/>
                <a:ea typeface="Calibri"/>
                <a:cs typeface="Calibri"/>
                <a:sym typeface="Calibri"/>
              </a:rPr>
              <a:t> recherche</a:t>
            </a:r>
            <a:endParaRPr sz="2800" b="1" i="0" u="none" strike="noStrike" cap="none">
              <a:solidFill>
                <a:srgbClr val="37AF8D"/>
              </a:solidFill>
              <a:latin typeface="Calibri"/>
              <a:ea typeface="Calibri"/>
              <a:cs typeface="Calibri"/>
              <a:sym typeface="Calibri"/>
            </a:endParaRPr>
          </a:p>
        </p:txBody>
      </p:sp>
      <p:sp>
        <p:nvSpPr>
          <p:cNvPr id="136" name="Google Shape;136;g2d56a06705b_1_3"/>
          <p:cNvSpPr txBox="1">
            <a:spLocks noGrp="1"/>
          </p:cNvSpPr>
          <p:nvPr>
            <p:ph type="body" idx="4294967295"/>
          </p:nvPr>
        </p:nvSpPr>
        <p:spPr>
          <a:xfrm>
            <a:off x="548025" y="1123825"/>
            <a:ext cx="10805700" cy="54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fr-FR" sz="2000">
                <a:solidFill>
                  <a:srgbClr val="AC0C63"/>
                </a:solidFill>
                <a:latin typeface="Questrial"/>
                <a:ea typeface="Questrial"/>
                <a:cs typeface="Questrial"/>
                <a:sym typeface="Questrial"/>
              </a:rPr>
              <a:t>Enquêtes sur les sexualités :</a:t>
            </a:r>
            <a:endParaRPr sz="2000">
              <a:solidFill>
                <a:srgbClr val="AC0C63"/>
              </a:solidFill>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2400"/>
              <a:buNone/>
            </a:pPr>
            <a:endParaRPr sz="1000">
              <a:solidFill>
                <a:srgbClr val="AC0C63"/>
              </a:solidFill>
              <a:latin typeface="Questrial"/>
              <a:ea typeface="Questrial"/>
              <a:cs typeface="Questrial"/>
              <a:sym typeface="Questrial"/>
            </a:endParaRPr>
          </a:p>
          <a:p>
            <a:pPr marL="809999" lvl="0" indent="-355600" algn="l" rtl="0">
              <a:lnSpc>
                <a:spcPct val="100000"/>
              </a:lnSpc>
              <a:spcBef>
                <a:spcPts val="0"/>
              </a:spcBef>
              <a:spcAft>
                <a:spcPts val="0"/>
              </a:spcAft>
              <a:buSzPts val="2000"/>
              <a:buFont typeface="Questrial"/>
              <a:buChar char="➔"/>
            </a:pPr>
            <a:r>
              <a:rPr lang="fr-FR" sz="2000">
                <a:latin typeface="Questrial"/>
                <a:ea typeface="Questrial"/>
                <a:cs typeface="Questrial"/>
                <a:sym typeface="Questrial"/>
              </a:rPr>
              <a:t>4ème en France : 1970, 1992, 2006, 2023 </a:t>
            </a:r>
            <a:endParaRPr sz="2000">
              <a:latin typeface="Questrial"/>
              <a:ea typeface="Questrial"/>
              <a:cs typeface="Questrial"/>
              <a:sym typeface="Questrial"/>
            </a:endParaRPr>
          </a:p>
          <a:p>
            <a:pPr marL="0" lvl="0" indent="457200" algn="l" rtl="0">
              <a:lnSpc>
                <a:spcPct val="100000"/>
              </a:lnSpc>
              <a:spcBef>
                <a:spcPts val="0"/>
              </a:spcBef>
              <a:spcAft>
                <a:spcPts val="0"/>
              </a:spcAft>
              <a:buNone/>
            </a:pPr>
            <a:r>
              <a:rPr lang="fr-FR" sz="2000">
                <a:latin typeface="Questrial"/>
                <a:ea typeface="Questrial"/>
                <a:cs typeface="Questrial"/>
                <a:sym typeface="Questrial"/>
              </a:rPr>
              <a:t>= perspective socio-historique</a:t>
            </a:r>
            <a:endParaRPr sz="2000">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2400"/>
              <a:buNone/>
            </a:pPr>
            <a:endParaRPr sz="2600">
              <a:solidFill>
                <a:srgbClr val="AC0C63"/>
              </a:solidFill>
              <a:latin typeface="Questrial"/>
              <a:ea typeface="Questrial"/>
              <a:cs typeface="Questrial"/>
              <a:sym typeface="Questrial"/>
            </a:endParaRPr>
          </a:p>
          <a:p>
            <a:pPr marL="0" lvl="0" indent="0" algn="l" rtl="0">
              <a:lnSpc>
                <a:spcPct val="100000"/>
              </a:lnSpc>
              <a:spcBef>
                <a:spcPts val="0"/>
              </a:spcBef>
              <a:spcAft>
                <a:spcPts val="0"/>
              </a:spcAft>
              <a:buSzPts val="2400"/>
              <a:buNone/>
            </a:pPr>
            <a:r>
              <a:rPr lang="fr-FR" sz="2000">
                <a:solidFill>
                  <a:srgbClr val="AC0C63"/>
                </a:solidFill>
                <a:latin typeface="Questrial"/>
                <a:ea typeface="Questrial"/>
                <a:cs typeface="Questrial"/>
                <a:sym typeface="Questrial"/>
              </a:rPr>
              <a:t>Deux dimensions étudiées :</a:t>
            </a:r>
            <a:endParaRPr sz="2000">
              <a:solidFill>
                <a:srgbClr val="AC0C63"/>
              </a:solidFill>
              <a:latin typeface="Questrial"/>
              <a:ea typeface="Questrial"/>
              <a:cs typeface="Questrial"/>
              <a:sym typeface="Questrial"/>
            </a:endParaRPr>
          </a:p>
          <a:p>
            <a:pPr marL="0" lvl="0" indent="0" algn="l" rtl="0">
              <a:lnSpc>
                <a:spcPct val="100000"/>
              </a:lnSpc>
              <a:spcBef>
                <a:spcPts val="0"/>
              </a:spcBef>
              <a:spcAft>
                <a:spcPts val="0"/>
              </a:spcAft>
              <a:buSzPts val="2400"/>
              <a:buNone/>
            </a:pPr>
            <a:endParaRPr sz="1000">
              <a:solidFill>
                <a:srgbClr val="AC0C63"/>
              </a:solidFill>
              <a:latin typeface="Questrial"/>
              <a:ea typeface="Questrial"/>
              <a:cs typeface="Questrial"/>
              <a:sym typeface="Questrial"/>
            </a:endParaRPr>
          </a:p>
          <a:p>
            <a:pPr marL="809999" lvl="0" indent="-355600" algn="l" rtl="0">
              <a:lnSpc>
                <a:spcPct val="100000"/>
              </a:lnSpc>
              <a:spcBef>
                <a:spcPts val="0"/>
              </a:spcBef>
              <a:spcAft>
                <a:spcPts val="0"/>
              </a:spcAft>
              <a:buSzPts val="2000"/>
              <a:buFont typeface="Questrial"/>
              <a:buChar char="➔"/>
            </a:pPr>
            <a:r>
              <a:rPr lang="fr-FR" sz="2000">
                <a:latin typeface="Questrial"/>
                <a:ea typeface="Questrial"/>
                <a:cs typeface="Questrial"/>
                <a:sym typeface="Questrial"/>
              </a:rPr>
              <a:t>Les sexualités : pratiques, relations, représentations.</a:t>
            </a:r>
            <a:endParaRPr/>
          </a:p>
          <a:p>
            <a:pPr marL="809999" lvl="0" indent="-355600" algn="l" rtl="0">
              <a:lnSpc>
                <a:spcPct val="100000"/>
              </a:lnSpc>
              <a:spcBef>
                <a:spcPts val="0"/>
              </a:spcBef>
              <a:spcAft>
                <a:spcPts val="0"/>
              </a:spcAft>
              <a:buSzPts val="2000"/>
              <a:buFont typeface="Questrial"/>
              <a:buChar char="➔"/>
            </a:pPr>
            <a:r>
              <a:rPr lang="fr-FR" sz="2000">
                <a:latin typeface="Questrial"/>
                <a:ea typeface="Questrial"/>
                <a:cs typeface="Questrial"/>
                <a:sym typeface="Questrial"/>
              </a:rPr>
              <a:t>La santé sexuelle : éclairer la stratégie nationale de santé sexuelle.</a:t>
            </a:r>
            <a:endParaRPr sz="2000">
              <a:solidFill>
                <a:srgbClr val="000000"/>
              </a:solidFill>
              <a:latin typeface="Questrial"/>
              <a:ea typeface="Questrial"/>
              <a:cs typeface="Questrial"/>
              <a:sym typeface="Questrial"/>
            </a:endParaRPr>
          </a:p>
          <a:p>
            <a:pPr marL="809999" lvl="0" indent="0" algn="l" rtl="0">
              <a:lnSpc>
                <a:spcPct val="100000"/>
              </a:lnSpc>
              <a:spcBef>
                <a:spcPts val="0"/>
              </a:spcBef>
              <a:spcAft>
                <a:spcPts val="0"/>
              </a:spcAft>
              <a:buSzPts val="2800"/>
              <a:buNone/>
            </a:pPr>
            <a:r>
              <a:rPr lang="fr-FR" sz="1500">
                <a:solidFill>
                  <a:srgbClr val="000000"/>
                </a:solidFill>
                <a:latin typeface="Questrial"/>
                <a:ea typeface="Questrial"/>
                <a:cs typeface="Questrial"/>
                <a:sym typeface="Questrial"/>
              </a:rPr>
              <a:t>“U</a:t>
            </a:r>
            <a:r>
              <a:rPr lang="fr-FR" sz="1500" i="0" u="none" strike="noStrike">
                <a:solidFill>
                  <a:srgbClr val="000000"/>
                </a:solidFill>
                <a:latin typeface="Questrial"/>
                <a:ea typeface="Questrial"/>
                <a:cs typeface="Questrial"/>
                <a:sym typeface="Questrial"/>
              </a:rPr>
              <a:t>n état de bien-être physique, mental et social qui requiert une approche positive et respectueuse de la sexualité et des relations sexuelles, ainsi que la possibilité d’avoir des expériences sexuelles qui soient sources de plaisir et sans risque, libres de toute coercition, discrimination ou violence” (OMS, 2006).</a:t>
            </a:r>
            <a:endParaRPr sz="1500">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1800"/>
              <a:buNone/>
            </a:pPr>
            <a:endParaRPr sz="2600">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1800"/>
              <a:buNone/>
            </a:pPr>
            <a:r>
              <a:rPr lang="fr-FR" sz="2000">
                <a:solidFill>
                  <a:srgbClr val="AC0C63"/>
                </a:solidFill>
                <a:latin typeface="Questrial"/>
                <a:ea typeface="Questrial"/>
                <a:cs typeface="Questrial"/>
                <a:sym typeface="Questrial"/>
              </a:rPr>
              <a:t>Trois  axes de recherche :</a:t>
            </a:r>
            <a:endParaRPr sz="2000">
              <a:solidFill>
                <a:srgbClr val="AC0C63"/>
              </a:solidFill>
              <a:latin typeface="Questrial"/>
              <a:ea typeface="Questrial"/>
              <a:cs typeface="Questrial"/>
              <a:sym typeface="Questrial"/>
            </a:endParaRPr>
          </a:p>
          <a:p>
            <a:pPr marL="0" lvl="0" indent="0" algn="l" rtl="0">
              <a:lnSpc>
                <a:spcPct val="100000"/>
              </a:lnSpc>
              <a:spcBef>
                <a:spcPts val="0"/>
              </a:spcBef>
              <a:spcAft>
                <a:spcPts val="0"/>
              </a:spcAft>
              <a:buClr>
                <a:schemeClr val="dk1"/>
              </a:buClr>
              <a:buSzPts val="1800"/>
              <a:buNone/>
            </a:pPr>
            <a:endParaRPr sz="1000">
              <a:solidFill>
                <a:srgbClr val="AC0C63"/>
              </a:solidFill>
              <a:latin typeface="Questrial"/>
              <a:ea typeface="Questrial"/>
              <a:cs typeface="Questrial"/>
              <a:sym typeface="Questrial"/>
            </a:endParaRPr>
          </a:p>
          <a:p>
            <a:pPr marL="809999" lvl="0" indent="-355600" algn="l" rtl="0">
              <a:lnSpc>
                <a:spcPct val="100000"/>
              </a:lnSpc>
              <a:spcBef>
                <a:spcPts val="0"/>
              </a:spcBef>
              <a:spcAft>
                <a:spcPts val="0"/>
              </a:spcAft>
              <a:buSzPts val="2000"/>
              <a:buFont typeface="Questrial"/>
              <a:buChar char="➔"/>
            </a:pPr>
            <a:r>
              <a:rPr lang="fr-FR" sz="2000">
                <a:latin typeface="Questrial"/>
                <a:ea typeface="Questrial"/>
                <a:cs typeface="Questrial"/>
                <a:sym typeface="Questrial"/>
              </a:rPr>
              <a:t>Diversification des sexualités dans un contexte social profondément transformé,</a:t>
            </a:r>
            <a:endParaRPr/>
          </a:p>
          <a:p>
            <a:pPr marL="809999" lvl="0" indent="-355600" algn="l" rtl="0">
              <a:lnSpc>
                <a:spcPct val="100000"/>
              </a:lnSpc>
              <a:spcBef>
                <a:spcPts val="0"/>
              </a:spcBef>
              <a:spcAft>
                <a:spcPts val="0"/>
              </a:spcAft>
              <a:buSzPts val="2000"/>
              <a:buFont typeface="Questrial"/>
              <a:buChar char="➔"/>
            </a:pPr>
            <a:r>
              <a:rPr lang="fr-FR" sz="2000">
                <a:latin typeface="Questrial"/>
                <a:ea typeface="Questrial"/>
                <a:cs typeface="Questrial"/>
                <a:sym typeface="Questrial"/>
              </a:rPr>
              <a:t>Effet des conditions de vie et de santé sur les sexualités,</a:t>
            </a:r>
            <a:endParaRPr/>
          </a:p>
          <a:p>
            <a:pPr marL="809999" lvl="0" indent="-355600" algn="l" rtl="0">
              <a:lnSpc>
                <a:spcPct val="100000"/>
              </a:lnSpc>
              <a:spcBef>
                <a:spcPts val="0"/>
              </a:spcBef>
              <a:spcAft>
                <a:spcPts val="0"/>
              </a:spcAft>
              <a:buSzPts val="2000"/>
              <a:buFont typeface="Questrial"/>
              <a:buChar char="➔"/>
            </a:pPr>
            <a:r>
              <a:rPr lang="fr-FR" sz="2000">
                <a:highlight>
                  <a:srgbClr val="FFFFFF"/>
                </a:highlight>
                <a:latin typeface="Questrial"/>
                <a:ea typeface="Questrial"/>
                <a:cs typeface="Questrial"/>
                <a:sym typeface="Questrial"/>
              </a:rPr>
              <a:t>Santé sexuelle et accès au système de santé.</a:t>
            </a:r>
            <a:endParaRPr sz="2000">
              <a:highlight>
                <a:srgbClr val="FFFFFF"/>
              </a:highlight>
              <a:latin typeface="Questrial"/>
              <a:ea typeface="Questrial"/>
              <a:cs typeface="Questrial"/>
              <a:sym typeface="Questrial"/>
            </a:endParaRPr>
          </a:p>
          <a:p>
            <a:pPr marL="0" lvl="0" indent="0" algn="l" rtl="0">
              <a:lnSpc>
                <a:spcPct val="100000"/>
              </a:lnSpc>
              <a:spcBef>
                <a:spcPts val="0"/>
              </a:spcBef>
              <a:spcAft>
                <a:spcPts val="0"/>
              </a:spcAft>
              <a:buSzPts val="2800"/>
              <a:buNone/>
            </a:pPr>
            <a:endParaRPr sz="2000">
              <a:highlight>
                <a:srgbClr val="FFFFFF"/>
              </a:highlight>
              <a:latin typeface="Questrial"/>
              <a:ea typeface="Questrial"/>
              <a:cs typeface="Questrial"/>
              <a:sym typeface="Questrial"/>
            </a:endParaRPr>
          </a:p>
        </p:txBody>
      </p:sp>
      <p:sp>
        <p:nvSpPr>
          <p:cNvPr id="137" name="Google Shape;137;g2d56a06705b_1_3"/>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8" name="Google Shape;138;g2d56a06705b_1_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a:t>
            </a:fld>
            <a:endParaRPr/>
          </a:p>
        </p:txBody>
      </p:sp>
      <p:pic>
        <p:nvPicPr>
          <p:cNvPr id="139" name="Google Shape;139;g2d56a06705b_1_3"/>
          <p:cNvPicPr preferRelativeResize="0"/>
          <p:nvPr/>
        </p:nvPicPr>
        <p:blipFill rotWithShape="1">
          <a:blip r:embed="rId3">
            <a:alphaModFix/>
          </a:blip>
          <a:srcRect/>
          <a:stretch/>
        </p:blipFill>
        <p:spPr>
          <a:xfrm>
            <a:off x="10499626" y="202674"/>
            <a:ext cx="1352351" cy="270475"/>
          </a:xfrm>
          <a:prstGeom prst="rect">
            <a:avLst/>
          </a:prstGeom>
          <a:noFill/>
          <a:ln>
            <a:noFill/>
          </a:ln>
        </p:spPr>
      </p:pic>
      <p:pic>
        <p:nvPicPr>
          <p:cNvPr id="140" name="Google Shape;140;g2d56a06705b_1_3"/>
          <p:cNvPicPr preferRelativeResize="0"/>
          <p:nvPr/>
        </p:nvPicPr>
        <p:blipFill>
          <a:blip r:embed="rId4">
            <a:alphaModFix/>
          </a:blip>
          <a:stretch>
            <a:fillRect/>
          </a:stretch>
        </p:blipFill>
        <p:spPr>
          <a:xfrm>
            <a:off x="7158375" y="729779"/>
            <a:ext cx="3791100" cy="2442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53"/>
        <p:cNvGrpSpPr/>
        <p:nvPr/>
      </p:nvGrpSpPr>
      <p:grpSpPr>
        <a:xfrm>
          <a:off x="0" y="0"/>
          <a:ext cx="0" cy="0"/>
          <a:chOff x="0" y="0"/>
          <a:chExt cx="0" cy="0"/>
        </a:xfrm>
      </p:grpSpPr>
      <p:sp>
        <p:nvSpPr>
          <p:cNvPr id="454" name="Google Shape;454;g3052f1463fe_0_7"/>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5" name="Google Shape;455;g3052f1463fe_0_7"/>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56" name="Google Shape;456;g3052f1463fe_0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30</a:t>
            </a:fld>
            <a:endParaRPr/>
          </a:p>
        </p:txBody>
      </p:sp>
      <p:sp>
        <p:nvSpPr>
          <p:cNvPr id="457" name="Google Shape;457;g3052f1463fe_0_7"/>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Contraception sur la période récente (2016-2023)</a:t>
            </a:r>
            <a:endParaRPr sz="2800" b="1" i="0" u="none" strike="noStrike" cap="none">
              <a:solidFill>
                <a:srgbClr val="37AF8D"/>
              </a:solidFill>
              <a:latin typeface="Calibri"/>
              <a:ea typeface="Calibri"/>
              <a:cs typeface="Calibri"/>
              <a:sym typeface="Calibri"/>
            </a:endParaRPr>
          </a:p>
        </p:txBody>
      </p:sp>
      <p:sp>
        <p:nvSpPr>
          <p:cNvPr id="458" name="Google Shape;458;g3052f1463fe_0_7"/>
          <p:cNvSpPr txBox="1"/>
          <p:nvPr/>
        </p:nvSpPr>
        <p:spPr>
          <a:xfrm>
            <a:off x="696350" y="1646700"/>
            <a:ext cx="10657500" cy="400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fr-FR" sz="2000" b="0" i="0" u="none" strike="noStrike" cap="none">
                <a:solidFill>
                  <a:schemeClr val="dk1"/>
                </a:solidFill>
                <a:latin typeface="Questrial"/>
                <a:ea typeface="Questrial"/>
                <a:cs typeface="Questrial"/>
                <a:sym typeface="Questrial"/>
              </a:rPr>
              <a:t>Sur la période récente 2016-2023, </a:t>
            </a:r>
            <a:endParaRPr sz="2000" b="0" i="0" u="none" strike="noStrike" cap="none">
              <a:solidFill>
                <a:schemeClr val="dk1"/>
              </a:solidFill>
              <a:latin typeface="Questrial"/>
              <a:ea typeface="Questrial"/>
              <a:cs typeface="Questrial"/>
              <a:sym typeface="Questrial"/>
            </a:endParaRPr>
          </a:p>
          <a:p>
            <a:pPr marL="457200" marR="0" lvl="0" indent="-355600" algn="l"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la pilule chute de 9,6 points </a:t>
            </a:r>
            <a:endParaRPr sz="2000" b="0" i="0" u="none" strike="noStrike" cap="none">
              <a:solidFill>
                <a:schemeClr val="dk1"/>
              </a:solidFill>
              <a:latin typeface="Questrial"/>
              <a:ea typeface="Questrial"/>
              <a:cs typeface="Questrial"/>
              <a:sym typeface="Questrial"/>
            </a:endParaRPr>
          </a:p>
          <a:p>
            <a:pPr marL="457200" marR="0" lvl="0" indent="-355600" algn="l"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les méthodes non médicalisées (méthodes barrières ou naturelles) progressent de 6,2 points</a:t>
            </a:r>
            <a:endParaRPr sz="2000" b="0" i="0" u="none" strike="noStrike" cap="none">
              <a:solidFill>
                <a:schemeClr val="dk1"/>
              </a:solidFill>
              <a:latin typeface="Questrial"/>
              <a:ea typeface="Questrial"/>
              <a:cs typeface="Questrial"/>
              <a:sym typeface="Questrial"/>
            </a:endParaRPr>
          </a:p>
          <a:p>
            <a:pPr marL="457200" marR="0" lvl="0" indent="-355600" algn="l"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les méthodes long durée (essentiellement DIU) progressent de 2,2 points.</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100"/>
              <a:buFont typeface="Arial"/>
              <a:buNone/>
            </a:pPr>
            <a:r>
              <a:rPr lang="fr-FR" sz="2000" b="0" i="0" u="none" strike="noStrike" cap="none">
                <a:solidFill>
                  <a:schemeClr val="dk1"/>
                </a:solidFill>
                <a:latin typeface="Questrial"/>
                <a:ea typeface="Questrial"/>
                <a:cs typeface="Questrial"/>
                <a:sym typeface="Questrial"/>
              </a:rPr>
              <a:t>En 2023, le DIU devient la méthode la plus utilisée (27,7 %) suivi de la pilule (26,8 %) et du préservatif (18,6 %).</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ts val="1100"/>
              <a:buFont typeface="Arial"/>
              <a:buNone/>
            </a:pPr>
            <a:r>
              <a:rPr lang="fr-FR" sz="2000" b="0" i="0" u="none" strike="noStrike" cap="none">
                <a:solidFill>
                  <a:schemeClr val="dk1"/>
                </a:solidFill>
                <a:latin typeface="Questrial"/>
                <a:ea typeface="Questrial"/>
                <a:cs typeface="Questrial"/>
                <a:sym typeface="Questrial"/>
              </a:rPr>
              <a:t>Chez les 18-29 ans, la pilule chute de 17,7 points mais reste la méthode la plus utilisée (36,6 %) devant le préservatif (22,3 %) et le DIU (19,3%).</a:t>
            </a:r>
            <a:endParaRPr sz="2000" b="0" i="0" u="none" strike="noStrike" cap="none">
              <a:solidFill>
                <a:schemeClr val="dk1"/>
              </a:solidFill>
              <a:latin typeface="Questrial"/>
              <a:ea typeface="Questrial"/>
              <a:cs typeface="Questrial"/>
              <a:sym typeface="Questrial"/>
            </a:endParaRPr>
          </a:p>
          <a:p>
            <a:pPr marL="0" marR="3810" lvl="0" indent="0" algn="just" rtl="0">
              <a:lnSpc>
                <a:spcPct val="100000"/>
              </a:lnSpc>
              <a:spcBef>
                <a:spcPts val="1000"/>
              </a:spcBef>
              <a:spcAft>
                <a:spcPts val="0"/>
              </a:spcAft>
              <a:buClr>
                <a:schemeClr val="dk1"/>
              </a:buClr>
              <a:buSzPts val="1100"/>
              <a:buFont typeface="Arial"/>
              <a:buNone/>
            </a:pPr>
            <a:endParaRPr sz="2000" b="0" i="0" u="none" strike="noStrike" cap="none">
              <a:solidFill>
                <a:schemeClr val="dk1"/>
              </a:solidFill>
              <a:latin typeface="Questrial"/>
              <a:ea typeface="Questrial"/>
              <a:cs typeface="Questrial"/>
              <a:sym typeface="Questrial"/>
            </a:endParaRPr>
          </a:p>
        </p:txBody>
      </p:sp>
      <p:pic>
        <p:nvPicPr>
          <p:cNvPr id="459" name="Google Shape;459;g3052f1463fe_0_7"/>
          <p:cNvPicPr preferRelativeResize="0"/>
          <p:nvPr/>
        </p:nvPicPr>
        <p:blipFill rotWithShape="1">
          <a:blip r:embed="rId3">
            <a:alphaModFix/>
          </a:blip>
          <a:srcRect/>
          <a:stretch/>
        </p:blipFill>
        <p:spPr>
          <a:xfrm>
            <a:off x="10499626" y="202674"/>
            <a:ext cx="1352351" cy="270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464"/>
        <p:cNvGrpSpPr/>
        <p:nvPr/>
      </p:nvGrpSpPr>
      <p:grpSpPr>
        <a:xfrm>
          <a:off x="0" y="0"/>
          <a:ext cx="0" cy="0"/>
          <a:chOff x="0" y="0"/>
          <a:chExt cx="0" cy="0"/>
        </a:xfrm>
      </p:grpSpPr>
      <p:sp>
        <p:nvSpPr>
          <p:cNvPr id="465" name="Google Shape;465;g3566099696c_0_214"/>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6" name="Google Shape;466;g3566099696c_0_214"/>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67" name="Google Shape;467;g3566099696c_0_2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31</a:t>
            </a:fld>
            <a:endParaRPr/>
          </a:p>
        </p:txBody>
      </p:sp>
      <p:sp>
        <p:nvSpPr>
          <p:cNvPr id="468" name="Google Shape;468;g3566099696c_0_214"/>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Évolutions selon les conditions de vie (2016 à 2023)  </a:t>
            </a:r>
            <a:endParaRPr sz="2800" b="1" i="0" u="none" strike="noStrike" cap="none">
              <a:solidFill>
                <a:srgbClr val="37AF8D"/>
              </a:solidFill>
              <a:latin typeface="Calibri"/>
              <a:ea typeface="Calibri"/>
              <a:cs typeface="Calibri"/>
              <a:sym typeface="Calibri"/>
            </a:endParaRPr>
          </a:p>
        </p:txBody>
      </p:sp>
      <p:sp>
        <p:nvSpPr>
          <p:cNvPr id="469" name="Google Shape;469;g3566099696c_0_214"/>
          <p:cNvSpPr txBox="1"/>
          <p:nvPr/>
        </p:nvSpPr>
        <p:spPr>
          <a:xfrm>
            <a:off x="458700" y="1092025"/>
            <a:ext cx="11302200" cy="160040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Déclin de la pilule chez les jeunes femmes et les nullipares et progression du DIU.</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 levée des obstacles à la prescription mais report incomplet et diminution de la couverture</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Couverture contraceptive et usage du DIU en recul pour les populations étrangères et ouvrières. </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 inégalité d’accès aux soins et précarisation</a:t>
            </a:r>
            <a:endParaRPr sz="2000" b="0" i="0" u="none" strike="noStrike" cap="none">
              <a:solidFill>
                <a:srgbClr val="000000"/>
              </a:solidFill>
              <a:latin typeface="Arial"/>
              <a:ea typeface="Arial"/>
              <a:cs typeface="Arial"/>
              <a:sym typeface="Arial"/>
            </a:endParaRPr>
          </a:p>
        </p:txBody>
      </p:sp>
      <p:pic>
        <p:nvPicPr>
          <p:cNvPr id="470" name="Google Shape;470;g3566099696c_0_214"/>
          <p:cNvPicPr preferRelativeResize="0"/>
          <p:nvPr/>
        </p:nvPicPr>
        <p:blipFill rotWithShape="1">
          <a:blip r:embed="rId3">
            <a:alphaModFix/>
          </a:blip>
          <a:srcRect/>
          <a:stretch/>
        </p:blipFill>
        <p:spPr>
          <a:xfrm>
            <a:off x="1277225" y="2925150"/>
            <a:ext cx="9536801" cy="3733975"/>
          </a:xfrm>
          <a:prstGeom prst="rect">
            <a:avLst/>
          </a:prstGeom>
          <a:noFill/>
          <a:ln>
            <a:noFill/>
          </a:ln>
        </p:spPr>
      </p:pic>
      <p:pic>
        <p:nvPicPr>
          <p:cNvPr id="471" name="Google Shape;471;g3566099696c_0_214"/>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76"/>
        <p:cNvGrpSpPr/>
        <p:nvPr/>
      </p:nvGrpSpPr>
      <p:grpSpPr>
        <a:xfrm>
          <a:off x="0" y="0"/>
          <a:ext cx="0" cy="0"/>
          <a:chOff x="0" y="0"/>
          <a:chExt cx="0" cy="0"/>
        </a:xfrm>
      </p:grpSpPr>
      <p:sp>
        <p:nvSpPr>
          <p:cNvPr id="477" name="Google Shape;477;g3565ab24557_0_128"/>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8" name="Google Shape;478;g3565ab24557_0_128"/>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79" name="Google Shape;479;g3565ab24557_0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32</a:t>
            </a:fld>
            <a:endParaRPr/>
          </a:p>
        </p:txBody>
      </p:sp>
      <p:sp>
        <p:nvSpPr>
          <p:cNvPr id="480" name="Google Shape;480;g3565ab24557_0_128"/>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Satisfaction sexuelle : légère augmentation</a:t>
            </a:r>
            <a:endParaRPr sz="2800" b="1" i="0" u="none" strike="noStrike" cap="none">
              <a:solidFill>
                <a:srgbClr val="37AF8D"/>
              </a:solidFill>
              <a:latin typeface="Calibri"/>
              <a:ea typeface="Calibri"/>
              <a:cs typeface="Calibri"/>
              <a:sym typeface="Calibri"/>
            </a:endParaRPr>
          </a:p>
        </p:txBody>
      </p:sp>
      <p:sp>
        <p:nvSpPr>
          <p:cNvPr id="481" name="Google Shape;481;g3565ab24557_0_128"/>
          <p:cNvSpPr txBox="1"/>
          <p:nvPr/>
        </p:nvSpPr>
        <p:spPr>
          <a:xfrm>
            <a:off x="673175" y="1835675"/>
            <a:ext cx="6033900" cy="314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100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Relativement stable au fil du temps, en légère augmentation depuis 2006.</a:t>
            </a: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1000"/>
              </a:spcBef>
              <a:spcAft>
                <a:spcPts val="0"/>
              </a:spcAft>
              <a:buClr>
                <a:srgbClr val="000000"/>
              </a:buClr>
              <a:buSzPts val="2000"/>
              <a:buFont typeface="Arial"/>
              <a:buNone/>
            </a:pPr>
            <a:r>
              <a:rPr lang="fr-FR" sz="2000" b="0" i="0" u="none" strike="noStrike" cap="none">
                <a:solidFill>
                  <a:srgbClr val="000000"/>
                </a:solidFill>
                <a:latin typeface="Questrial"/>
                <a:ea typeface="Questrial"/>
                <a:cs typeface="Questrial"/>
                <a:sym typeface="Questrial"/>
              </a:rPr>
              <a:t>En 2023, 45,3 % des femmes et 39,0 % des hommes se déclarent très satisfait·es de leur vie sexuelle actuelle.</a:t>
            </a:r>
            <a:endParaRPr sz="2000" b="0" i="0" u="none" strike="noStrike" cap="none">
              <a:solidFill>
                <a:srgbClr val="000000"/>
              </a:solidFill>
              <a:latin typeface="Questrial"/>
              <a:ea typeface="Questrial"/>
              <a:cs typeface="Questrial"/>
              <a:sym typeface="Questrial"/>
            </a:endParaRPr>
          </a:p>
          <a:p>
            <a:pPr marL="0" marR="0" lvl="0" indent="0" algn="just" rtl="0">
              <a:lnSpc>
                <a:spcPct val="100000"/>
              </a:lnSpc>
              <a:spcBef>
                <a:spcPts val="1000"/>
              </a:spcBef>
              <a:spcAft>
                <a:spcPts val="0"/>
              </a:spcAft>
              <a:buClr>
                <a:srgbClr val="000000"/>
              </a:buClr>
              <a:buSzPts val="2000"/>
              <a:buFont typeface="Arial"/>
              <a:buNone/>
            </a:pPr>
            <a:endParaRPr sz="2000" b="0" i="0" u="none" strike="noStrike" cap="none">
              <a:solidFill>
                <a:srgbClr val="000000"/>
              </a:solidFill>
              <a:latin typeface="Questrial"/>
              <a:ea typeface="Questrial"/>
              <a:cs typeface="Questrial"/>
              <a:sym typeface="Questrial"/>
            </a:endParaRPr>
          </a:p>
          <a:p>
            <a:pPr marL="0" marR="0" lvl="0" indent="0" algn="just" rtl="0">
              <a:lnSpc>
                <a:spcPct val="100000"/>
              </a:lnSpc>
              <a:spcBef>
                <a:spcPts val="1000"/>
              </a:spcBef>
              <a:spcAft>
                <a:spcPts val="0"/>
              </a:spcAft>
              <a:buClr>
                <a:srgbClr val="000000"/>
              </a:buClr>
              <a:buSzPts val="2000"/>
              <a:buFont typeface="Arial"/>
              <a:buNone/>
            </a:pPr>
            <a:r>
              <a:rPr lang="fr-FR" sz="2000" b="0" i="0" u="none" strike="noStrike" cap="none">
                <a:solidFill>
                  <a:srgbClr val="000000"/>
                </a:solidFill>
                <a:latin typeface="Questrial"/>
                <a:ea typeface="Questrial"/>
                <a:cs typeface="Questrial"/>
                <a:sym typeface="Questrial"/>
              </a:rPr>
              <a:t>=&gt; Indicateur fortement corrélé à la santé en générale, physique et mentale.</a:t>
            </a:r>
            <a:endParaRPr sz="2000" b="0" i="0" u="none" strike="noStrike" cap="none">
              <a:solidFill>
                <a:srgbClr val="000000"/>
              </a:solidFill>
              <a:latin typeface="Questrial"/>
              <a:ea typeface="Questrial"/>
              <a:cs typeface="Questrial"/>
              <a:sym typeface="Questrial"/>
            </a:endParaRPr>
          </a:p>
        </p:txBody>
      </p:sp>
      <p:pic>
        <p:nvPicPr>
          <p:cNvPr id="482" name="Google Shape;482;g3565ab24557_0_128"/>
          <p:cNvPicPr preferRelativeResize="0"/>
          <p:nvPr/>
        </p:nvPicPr>
        <p:blipFill rotWithShape="1">
          <a:blip r:embed="rId3">
            <a:alphaModFix/>
          </a:blip>
          <a:srcRect/>
          <a:stretch/>
        </p:blipFill>
        <p:spPr>
          <a:xfrm>
            <a:off x="10499626" y="202674"/>
            <a:ext cx="1352351" cy="270475"/>
          </a:xfrm>
          <a:prstGeom prst="rect">
            <a:avLst/>
          </a:prstGeom>
          <a:noFill/>
          <a:ln>
            <a:noFill/>
          </a:ln>
        </p:spPr>
      </p:pic>
      <p:pic>
        <p:nvPicPr>
          <p:cNvPr id="483" name="Google Shape;483;g3565ab24557_0_128"/>
          <p:cNvPicPr preferRelativeResize="0"/>
          <p:nvPr/>
        </p:nvPicPr>
        <p:blipFill rotWithShape="1">
          <a:blip r:embed="rId4">
            <a:alphaModFix/>
          </a:blip>
          <a:srcRect b="5944"/>
          <a:stretch/>
        </p:blipFill>
        <p:spPr>
          <a:xfrm>
            <a:off x="7359550" y="69625"/>
            <a:ext cx="4158724" cy="65771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488"/>
        <p:cNvGrpSpPr/>
        <p:nvPr/>
      </p:nvGrpSpPr>
      <p:grpSpPr>
        <a:xfrm>
          <a:off x="0" y="0"/>
          <a:ext cx="0" cy="0"/>
          <a:chOff x="0" y="0"/>
          <a:chExt cx="0" cy="0"/>
        </a:xfrm>
      </p:grpSpPr>
      <p:sp>
        <p:nvSpPr>
          <p:cNvPr id="489" name="Google Shape;489;p4"/>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0" name="Google Shape;490;p4"/>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491" name="Google Shape;491;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33</a:t>
            </a:fld>
            <a:endParaRPr/>
          </a:p>
        </p:txBody>
      </p:sp>
      <p:sp>
        <p:nvSpPr>
          <p:cNvPr id="492" name="Google Shape;492;p4"/>
          <p:cNvSpPr txBox="1"/>
          <p:nvPr/>
        </p:nvSpPr>
        <p:spPr>
          <a:xfrm>
            <a:off x="458700" y="328900"/>
            <a:ext cx="10895100" cy="599100"/>
          </a:xfrm>
          <a:prstGeom prst="rect">
            <a:avLst/>
          </a:prstGeom>
          <a:noFill/>
          <a:ln>
            <a:noFill/>
          </a:ln>
        </p:spPr>
        <p:txBody>
          <a:bodyPr spcFirstLastPara="1" wrap="square" lIns="121900" tIns="121900" rIns="121900" bIns="121900" anchor="t" anchorCtr="0">
            <a:normAutofit/>
          </a:bodyPr>
          <a:lstStyle/>
          <a:p>
            <a:pPr marL="0" marR="0" lvl="0" indent="0" algn="l" rtl="0">
              <a:lnSpc>
                <a:spcPct val="70000"/>
              </a:lnSpc>
              <a:spcBef>
                <a:spcPts val="0"/>
              </a:spcBef>
              <a:spcAft>
                <a:spcPts val="0"/>
              </a:spcAft>
              <a:buClr>
                <a:srgbClr val="000000"/>
              </a:buClr>
              <a:buSzPts val="935"/>
              <a:buFont typeface="Arial"/>
              <a:buNone/>
            </a:pPr>
            <a:r>
              <a:rPr lang="fr-FR" sz="2800" b="1" i="0" u="none" strike="noStrike" cap="none">
                <a:solidFill>
                  <a:srgbClr val="37AF8D"/>
                </a:solidFill>
                <a:latin typeface="Calibri"/>
                <a:ea typeface="Calibri"/>
                <a:cs typeface="Calibri"/>
                <a:sym typeface="Calibri"/>
              </a:rPr>
              <a:t>Les pratiques d’auto-médication</a:t>
            </a:r>
            <a:endParaRPr sz="2800" b="1" i="0" u="none" strike="noStrike" cap="none">
              <a:solidFill>
                <a:srgbClr val="37AF8D"/>
              </a:solidFill>
              <a:latin typeface="Calibri"/>
              <a:ea typeface="Calibri"/>
              <a:cs typeface="Calibri"/>
              <a:sym typeface="Calibri"/>
            </a:endParaRPr>
          </a:p>
        </p:txBody>
      </p:sp>
      <p:sp>
        <p:nvSpPr>
          <p:cNvPr id="493" name="Google Shape;493;p4"/>
          <p:cNvSpPr txBox="1"/>
          <p:nvPr/>
        </p:nvSpPr>
        <p:spPr>
          <a:xfrm>
            <a:off x="561075" y="2551950"/>
            <a:ext cx="4208888" cy="2955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900"/>
              <a:buFont typeface="Arial"/>
              <a:buNone/>
            </a:pPr>
            <a:r>
              <a:rPr lang="fr-FR" sz="2000" b="0" i="0" u="none" strike="noStrike" cap="none">
                <a:solidFill>
                  <a:schemeClr val="dk1"/>
                </a:solidFill>
                <a:latin typeface="Questrial"/>
                <a:ea typeface="Questrial"/>
                <a:cs typeface="Questrial"/>
                <a:sym typeface="Questrial"/>
              </a:rPr>
              <a:t>L’acceptabilité de l’accès sans prescription :      </a:t>
            </a: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r>
              <a:rPr lang="fr-FR" sz="2000" b="0" i="0" u="none" strike="noStrike" cap="none">
                <a:solidFill>
                  <a:schemeClr val="dk1"/>
                </a:solidFill>
                <a:latin typeface="Questrial"/>
                <a:ea typeface="Questrial"/>
                <a:cs typeface="Questrial"/>
                <a:sym typeface="Questrial"/>
              </a:rPr>
              <a:t>10 % pour l’IVG médicamenteuse</a:t>
            </a: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r>
              <a:rPr lang="fr-FR" sz="2000" b="0" i="0" u="none" strike="noStrike" cap="none">
                <a:solidFill>
                  <a:schemeClr val="dk1"/>
                </a:solidFill>
                <a:latin typeface="Questrial"/>
                <a:ea typeface="Questrial"/>
                <a:cs typeface="Questrial"/>
                <a:sym typeface="Questrial"/>
              </a:rPr>
              <a:t>23 % pour la Prep</a:t>
            </a: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endParaRPr sz="2000" b="0" i="0" u="none" strike="noStrike" cap="none">
              <a:solidFill>
                <a:schemeClr val="dk1"/>
              </a:solidFill>
              <a:latin typeface="Questrial"/>
              <a:ea typeface="Questrial"/>
              <a:cs typeface="Questrial"/>
              <a:sym typeface="Questrial"/>
            </a:endParaRPr>
          </a:p>
          <a:p>
            <a:pPr marL="0" marR="0" lvl="0" indent="0" algn="just" rtl="0">
              <a:lnSpc>
                <a:spcPct val="100000"/>
              </a:lnSpc>
              <a:spcBef>
                <a:spcPts val="0"/>
              </a:spcBef>
              <a:spcAft>
                <a:spcPts val="0"/>
              </a:spcAft>
              <a:buClr>
                <a:schemeClr val="dk1"/>
              </a:buClr>
              <a:buSzPts val="1900"/>
              <a:buFont typeface="Arial"/>
              <a:buNone/>
            </a:pPr>
            <a:r>
              <a:rPr lang="fr-FR" sz="2000" b="0" i="0" u="none" strike="noStrike" cap="none">
                <a:solidFill>
                  <a:schemeClr val="dk1"/>
                </a:solidFill>
                <a:latin typeface="Questrial"/>
                <a:ea typeface="Questrial"/>
                <a:cs typeface="Questrial"/>
                <a:sym typeface="Questrial"/>
              </a:rPr>
              <a:t>L’acceptabilité augmente chez les personnes qui ont eu des rapports avec des personnes de même sexe ou subi des violences sexuelles.</a:t>
            </a:r>
            <a:endParaRPr sz="2000" b="0" i="0" u="none" strike="noStrike" cap="none">
              <a:solidFill>
                <a:schemeClr val="dk1"/>
              </a:solidFill>
              <a:latin typeface="Questrial"/>
              <a:ea typeface="Questrial"/>
              <a:cs typeface="Questrial"/>
              <a:sym typeface="Questrial"/>
            </a:endParaRPr>
          </a:p>
        </p:txBody>
      </p:sp>
      <p:pic>
        <p:nvPicPr>
          <p:cNvPr id="494" name="Google Shape;494;p4"/>
          <p:cNvPicPr preferRelativeResize="0"/>
          <p:nvPr/>
        </p:nvPicPr>
        <p:blipFill rotWithShape="1">
          <a:blip r:embed="rId3">
            <a:alphaModFix/>
          </a:blip>
          <a:srcRect b="9828"/>
          <a:stretch/>
        </p:blipFill>
        <p:spPr>
          <a:xfrm>
            <a:off x="5229456" y="2345925"/>
            <a:ext cx="6626619" cy="3709750"/>
          </a:xfrm>
          <a:prstGeom prst="rect">
            <a:avLst/>
          </a:prstGeom>
          <a:noFill/>
          <a:ln>
            <a:noFill/>
          </a:ln>
        </p:spPr>
      </p:pic>
      <p:sp>
        <p:nvSpPr>
          <p:cNvPr id="495" name="Google Shape;495;p4"/>
          <p:cNvSpPr txBox="1"/>
          <p:nvPr/>
        </p:nvSpPr>
        <p:spPr>
          <a:xfrm>
            <a:off x="484875" y="1208087"/>
            <a:ext cx="10545600" cy="800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En 2023, 75,0 % des femmes et 69,7 % des hommes de 18-49 ans ont cherché des informations en ligne.</a:t>
            </a:r>
            <a:endParaRPr sz="1400" b="0" i="0" u="none" strike="noStrike" cap="none">
              <a:solidFill>
                <a:srgbClr val="000000"/>
              </a:solidFill>
              <a:latin typeface="Arial"/>
              <a:ea typeface="Arial"/>
              <a:cs typeface="Arial"/>
              <a:sym typeface="Arial"/>
            </a:endParaRPr>
          </a:p>
        </p:txBody>
      </p:sp>
      <p:pic>
        <p:nvPicPr>
          <p:cNvPr id="496" name="Google Shape;496;p4"/>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d56a06705b_1_49"/>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 name="Google Shape;147;g2d56a06705b_1_49"/>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148" name="Google Shape;148;g2d56a06705b_1_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4</a:t>
            </a:fld>
            <a:endParaRPr/>
          </a:p>
        </p:txBody>
      </p:sp>
      <p:sp>
        <p:nvSpPr>
          <p:cNvPr id="149" name="Google Shape;149;g2d56a06705b_1_49"/>
          <p:cNvSpPr txBox="1">
            <a:spLocks noGrp="1"/>
          </p:cNvSpPr>
          <p:nvPr>
            <p:ph type="body" idx="4294967295"/>
          </p:nvPr>
        </p:nvSpPr>
        <p:spPr>
          <a:xfrm>
            <a:off x="410125" y="1193275"/>
            <a:ext cx="6233700" cy="52692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AC0C63"/>
              </a:buClr>
              <a:buSzPts val="2000"/>
              <a:buFont typeface="Questrial"/>
              <a:buChar char="●"/>
            </a:pPr>
            <a:r>
              <a:rPr lang="fr-FR" sz="2000">
                <a:solidFill>
                  <a:srgbClr val="AC0C63"/>
                </a:solidFill>
                <a:latin typeface="Questrial"/>
                <a:ea typeface="Questrial"/>
                <a:cs typeface="Questrial"/>
                <a:sym typeface="Questrial"/>
              </a:rPr>
              <a:t>Enquête aléatoire multimode</a:t>
            </a:r>
            <a:endParaRPr sz="2000">
              <a:latin typeface="Questrial"/>
              <a:ea typeface="Questrial"/>
              <a:cs typeface="Questrial"/>
              <a:sym typeface="Questrial"/>
            </a:endParaRPr>
          </a:p>
          <a:p>
            <a:pPr marL="914400" lvl="1" indent="-342900" algn="l" rtl="0">
              <a:lnSpc>
                <a:spcPct val="100000"/>
              </a:lnSpc>
              <a:spcBef>
                <a:spcPts val="0"/>
              </a:spcBef>
              <a:spcAft>
                <a:spcPts val="0"/>
              </a:spcAft>
              <a:buClr>
                <a:schemeClr val="dk1"/>
              </a:buClr>
              <a:buSzPts val="1800"/>
              <a:buFont typeface="Questrial"/>
              <a:buChar char="○"/>
            </a:pPr>
            <a:r>
              <a:rPr lang="fr-FR" sz="1800">
                <a:latin typeface="Questrial"/>
                <a:ea typeface="Questrial"/>
                <a:cs typeface="Questrial"/>
                <a:sym typeface="Questrial"/>
              </a:rPr>
              <a:t>Questionnaire téléphonique (15-89 ans) administré par un·e enquêteur.rice</a:t>
            </a:r>
            <a:endParaRPr sz="1800">
              <a:latin typeface="Questrial"/>
              <a:ea typeface="Questrial"/>
              <a:cs typeface="Questrial"/>
              <a:sym typeface="Questrial"/>
            </a:endParaRPr>
          </a:p>
          <a:p>
            <a:pPr marL="914400" lvl="1" indent="-342900" algn="l" rtl="0">
              <a:lnSpc>
                <a:spcPct val="100000"/>
              </a:lnSpc>
              <a:spcBef>
                <a:spcPts val="0"/>
              </a:spcBef>
              <a:spcAft>
                <a:spcPts val="0"/>
              </a:spcAft>
              <a:buClr>
                <a:schemeClr val="dk1"/>
              </a:buClr>
              <a:buSzPts val="1800"/>
              <a:buFont typeface="Questrial"/>
              <a:buChar char="○"/>
            </a:pPr>
            <a:r>
              <a:rPr lang="fr-FR" sz="1800">
                <a:latin typeface="Questrial"/>
                <a:ea typeface="Questrial"/>
                <a:cs typeface="Questrial"/>
                <a:sym typeface="Questrial"/>
              </a:rPr>
              <a:t>Questionnaire en ligne (18-89 ans) auto-administré</a:t>
            </a:r>
            <a:endParaRPr sz="1800">
              <a:latin typeface="Questrial"/>
              <a:ea typeface="Questrial"/>
              <a:cs typeface="Questrial"/>
              <a:sym typeface="Questrial"/>
            </a:endParaRPr>
          </a:p>
          <a:p>
            <a:pPr marL="914400" lvl="1" indent="-342900" algn="l" rtl="0">
              <a:lnSpc>
                <a:spcPct val="100000"/>
              </a:lnSpc>
              <a:spcBef>
                <a:spcPts val="0"/>
              </a:spcBef>
              <a:spcAft>
                <a:spcPts val="0"/>
              </a:spcAft>
              <a:buClr>
                <a:schemeClr val="dk1"/>
              </a:buClr>
              <a:buSzPts val="1800"/>
              <a:buFont typeface="Questrial"/>
              <a:buChar char="○"/>
            </a:pPr>
            <a:r>
              <a:rPr lang="fr-FR" sz="1800">
                <a:latin typeface="Questrial"/>
                <a:ea typeface="Questrial"/>
                <a:cs typeface="Questrial"/>
                <a:sym typeface="Questrial"/>
              </a:rPr>
              <a:t>Kit de dépistage des IST : Volet PrévIST (18-59 ans ayant eu un RS) par auto-prélèvements </a:t>
            </a:r>
            <a:endParaRPr sz="1800">
              <a:latin typeface="Questrial"/>
              <a:ea typeface="Questrial"/>
              <a:cs typeface="Questrial"/>
              <a:sym typeface="Questrial"/>
            </a:endParaRPr>
          </a:p>
          <a:p>
            <a:pPr marL="914400" lvl="0" indent="0" algn="l" rtl="0">
              <a:lnSpc>
                <a:spcPct val="100000"/>
              </a:lnSpc>
              <a:spcBef>
                <a:spcPts val="0"/>
              </a:spcBef>
              <a:spcAft>
                <a:spcPts val="0"/>
              </a:spcAft>
              <a:buNone/>
            </a:pPr>
            <a:r>
              <a:rPr lang="fr-FR" sz="1800">
                <a:latin typeface="Questrial"/>
                <a:ea typeface="Questrial"/>
                <a:cs typeface="Questrial"/>
                <a:sym typeface="Questrial"/>
              </a:rPr>
              <a:t>Ct, Ng, Mg et papillomavirus</a:t>
            </a:r>
            <a:endParaRPr sz="1800">
              <a:latin typeface="Questrial"/>
              <a:ea typeface="Questrial"/>
              <a:cs typeface="Questrial"/>
              <a:sym typeface="Questrial"/>
            </a:endParaRPr>
          </a:p>
          <a:p>
            <a:pPr marL="457200" lvl="0" indent="-228600" algn="l" rtl="0">
              <a:lnSpc>
                <a:spcPct val="100000"/>
              </a:lnSpc>
              <a:spcBef>
                <a:spcPts val="0"/>
              </a:spcBef>
              <a:spcAft>
                <a:spcPts val="0"/>
              </a:spcAft>
              <a:buClr>
                <a:schemeClr val="dk1"/>
              </a:buClr>
              <a:buSzPts val="1700"/>
              <a:buFont typeface="Calibri"/>
              <a:buNone/>
            </a:pPr>
            <a:endParaRPr sz="1000">
              <a:latin typeface="Questrial"/>
              <a:ea typeface="Questrial"/>
              <a:cs typeface="Questrial"/>
              <a:sym typeface="Questrial"/>
            </a:endParaRPr>
          </a:p>
          <a:p>
            <a:pPr marL="457200" lvl="0" indent="-342900" algn="l" rtl="0">
              <a:lnSpc>
                <a:spcPct val="90000"/>
              </a:lnSpc>
              <a:spcBef>
                <a:spcPts val="0"/>
              </a:spcBef>
              <a:spcAft>
                <a:spcPts val="0"/>
              </a:spcAft>
              <a:buClr>
                <a:srgbClr val="AC0C63"/>
              </a:buClr>
              <a:buSzPts val="1800"/>
              <a:buFont typeface="Questrial"/>
              <a:buChar char="●"/>
            </a:pPr>
            <a:r>
              <a:rPr lang="fr-FR" sz="2000">
                <a:solidFill>
                  <a:srgbClr val="AC0C63"/>
                </a:solidFill>
                <a:latin typeface="Questrial"/>
                <a:ea typeface="Questrial"/>
                <a:cs typeface="Questrial"/>
                <a:sym typeface="Questrial"/>
              </a:rPr>
              <a:t>France entière</a:t>
            </a:r>
            <a:r>
              <a:rPr lang="fr-FR" sz="1800">
                <a:latin typeface="Questrial"/>
                <a:ea typeface="Questrial"/>
                <a:cs typeface="Questrial"/>
                <a:sym typeface="Questrial"/>
              </a:rPr>
              <a:t> : hexagone et Outre-mer (Réunion, Guyane, Martinique, Guadeloupe)</a:t>
            </a:r>
            <a:endParaRPr sz="1800">
              <a:latin typeface="Questrial"/>
              <a:ea typeface="Questrial"/>
              <a:cs typeface="Questrial"/>
              <a:sym typeface="Questrial"/>
            </a:endParaRPr>
          </a:p>
          <a:p>
            <a:pPr marL="0" lvl="0" indent="0" algn="l" rtl="0">
              <a:lnSpc>
                <a:spcPct val="90000"/>
              </a:lnSpc>
              <a:spcBef>
                <a:spcPts val="0"/>
              </a:spcBef>
              <a:spcAft>
                <a:spcPts val="0"/>
              </a:spcAft>
              <a:buNone/>
            </a:pPr>
            <a:endParaRPr sz="1000">
              <a:latin typeface="Questrial"/>
              <a:ea typeface="Questrial"/>
              <a:cs typeface="Questrial"/>
              <a:sym typeface="Questrial"/>
            </a:endParaRPr>
          </a:p>
          <a:p>
            <a:pPr marL="457200" lvl="0" indent="-355600" algn="l" rtl="0">
              <a:lnSpc>
                <a:spcPct val="100000"/>
              </a:lnSpc>
              <a:spcBef>
                <a:spcPts val="0"/>
              </a:spcBef>
              <a:spcAft>
                <a:spcPts val="0"/>
              </a:spcAft>
              <a:buClr>
                <a:srgbClr val="AC0C63"/>
              </a:buClr>
              <a:buSzPts val="2000"/>
              <a:buFont typeface="Questrial"/>
              <a:buChar char="●"/>
            </a:pPr>
            <a:r>
              <a:rPr lang="fr-FR" sz="2000">
                <a:solidFill>
                  <a:srgbClr val="AC0C63"/>
                </a:solidFill>
                <a:latin typeface="Questrial"/>
                <a:ea typeface="Questrial"/>
                <a:cs typeface="Questrial"/>
                <a:sym typeface="Questrial"/>
              </a:rPr>
              <a:t>Recueil des données</a:t>
            </a:r>
            <a:endParaRPr sz="2000">
              <a:latin typeface="Questrial"/>
              <a:ea typeface="Questrial"/>
              <a:cs typeface="Questrial"/>
              <a:sym typeface="Questrial"/>
            </a:endParaRPr>
          </a:p>
          <a:p>
            <a:pPr marL="914400" lvl="1" indent="-342900" algn="l" rtl="0">
              <a:lnSpc>
                <a:spcPct val="100000"/>
              </a:lnSpc>
              <a:spcBef>
                <a:spcPts val="0"/>
              </a:spcBef>
              <a:spcAft>
                <a:spcPts val="0"/>
              </a:spcAft>
              <a:buSzPts val="1800"/>
              <a:buFont typeface="Questrial"/>
              <a:buChar char="○"/>
            </a:pPr>
            <a:r>
              <a:rPr lang="fr-FR" sz="1800">
                <a:latin typeface="Questrial"/>
                <a:ea typeface="Questrial"/>
                <a:cs typeface="Questrial"/>
                <a:sym typeface="Questrial"/>
              </a:rPr>
              <a:t>Novembre 2022 à janvier 2024 (14 mois)</a:t>
            </a:r>
            <a:endParaRPr sz="1800">
              <a:latin typeface="Questrial"/>
              <a:ea typeface="Questrial"/>
              <a:cs typeface="Questrial"/>
              <a:sym typeface="Questrial"/>
            </a:endParaRPr>
          </a:p>
          <a:p>
            <a:pPr marL="914400" lvl="1" indent="-342900" algn="l" rtl="0">
              <a:lnSpc>
                <a:spcPct val="100000"/>
              </a:lnSpc>
              <a:spcBef>
                <a:spcPts val="0"/>
              </a:spcBef>
              <a:spcAft>
                <a:spcPts val="0"/>
              </a:spcAft>
              <a:buSzPts val="1800"/>
              <a:buFont typeface="Questrial"/>
              <a:buChar char="○"/>
            </a:pPr>
            <a:r>
              <a:rPr lang="fr-FR" sz="1800">
                <a:latin typeface="Questrial"/>
                <a:ea typeface="Questrial"/>
                <a:cs typeface="Questrial"/>
                <a:sym typeface="Questrial"/>
              </a:rPr>
              <a:t>133 enquêteur·rices formé·es pour 65 000 heures de travail</a:t>
            </a:r>
            <a:endParaRPr sz="1800">
              <a:latin typeface="Questrial"/>
              <a:ea typeface="Questrial"/>
              <a:cs typeface="Questrial"/>
              <a:sym typeface="Questrial"/>
            </a:endParaRPr>
          </a:p>
          <a:p>
            <a:pPr marL="914400" lvl="1" indent="-342900" algn="l" rtl="0">
              <a:lnSpc>
                <a:spcPct val="100000"/>
              </a:lnSpc>
              <a:spcBef>
                <a:spcPts val="0"/>
              </a:spcBef>
              <a:spcAft>
                <a:spcPts val="0"/>
              </a:spcAft>
              <a:buSzPts val="1800"/>
              <a:buFont typeface="Questrial"/>
              <a:buChar char="○"/>
            </a:pPr>
            <a:r>
              <a:rPr lang="fr-FR" sz="1800">
                <a:latin typeface="Questrial"/>
                <a:ea typeface="Questrial"/>
                <a:cs typeface="Questrial"/>
                <a:sym typeface="Questrial"/>
              </a:rPr>
              <a:t>Questionnaires détaillés (34 min tel + 30 min web)</a:t>
            </a:r>
            <a:endParaRPr sz="1800">
              <a:latin typeface="Questrial"/>
              <a:ea typeface="Questrial"/>
              <a:cs typeface="Questrial"/>
              <a:sym typeface="Questrial"/>
            </a:endParaRPr>
          </a:p>
          <a:p>
            <a:pPr marL="0" lvl="0" indent="0" algn="l" rtl="0">
              <a:lnSpc>
                <a:spcPct val="100000"/>
              </a:lnSpc>
              <a:spcBef>
                <a:spcPts val="0"/>
              </a:spcBef>
              <a:spcAft>
                <a:spcPts val="0"/>
              </a:spcAft>
              <a:buNone/>
            </a:pPr>
            <a:endParaRPr sz="1000">
              <a:latin typeface="Questrial"/>
              <a:ea typeface="Questrial"/>
              <a:cs typeface="Questrial"/>
              <a:sym typeface="Questrial"/>
            </a:endParaRPr>
          </a:p>
          <a:p>
            <a:pPr marL="457200" lvl="0" indent="-355600" algn="l" rtl="0">
              <a:spcBef>
                <a:spcPts val="0"/>
              </a:spcBef>
              <a:spcAft>
                <a:spcPts val="0"/>
              </a:spcAft>
              <a:buClr>
                <a:srgbClr val="AC0C63"/>
              </a:buClr>
              <a:buSzPts val="2000"/>
              <a:buFont typeface="Questrial"/>
              <a:buChar char="●"/>
            </a:pPr>
            <a:r>
              <a:rPr lang="fr-FR" sz="2000">
                <a:solidFill>
                  <a:srgbClr val="AC0C63"/>
                </a:solidFill>
                <a:latin typeface="Questrial"/>
                <a:ea typeface="Questrial"/>
                <a:cs typeface="Questrial"/>
                <a:sym typeface="Questrial"/>
              </a:rPr>
              <a:t>Enjeux éthiques</a:t>
            </a:r>
            <a:endParaRPr sz="2000">
              <a:solidFill>
                <a:srgbClr val="AC0C63"/>
              </a:solidFill>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fr-FR" sz="1800">
                <a:latin typeface="Questrial"/>
                <a:ea typeface="Questrial"/>
                <a:cs typeface="Questrial"/>
                <a:sym typeface="Questrial"/>
              </a:rPr>
              <a:t>Comité d’évaluation éthique de l’INSERM</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fr-FR" sz="1800">
                <a:latin typeface="Questrial"/>
                <a:ea typeface="Questrial"/>
                <a:cs typeface="Questrial"/>
                <a:sym typeface="Questrial"/>
              </a:rPr>
              <a:t>Comité de Protection des Personnes </a:t>
            </a:r>
            <a:endParaRPr sz="1800">
              <a:latin typeface="Questrial"/>
              <a:ea typeface="Questrial"/>
              <a:cs typeface="Questrial"/>
              <a:sym typeface="Questrial"/>
            </a:endParaRPr>
          </a:p>
          <a:p>
            <a:pPr marL="914400" lvl="1" indent="-342900" algn="l" rtl="0">
              <a:spcBef>
                <a:spcPts val="0"/>
              </a:spcBef>
              <a:spcAft>
                <a:spcPts val="0"/>
              </a:spcAft>
              <a:buSzPts val="1800"/>
              <a:buFont typeface="Questrial"/>
              <a:buChar char="○"/>
            </a:pPr>
            <a:r>
              <a:rPr lang="fr-FR" sz="1800">
                <a:latin typeface="Questrial"/>
                <a:ea typeface="Questrial"/>
                <a:cs typeface="Questrial"/>
                <a:sym typeface="Questrial"/>
              </a:rPr>
              <a:t>Commission Nationale Informatique et Libertés</a:t>
            </a:r>
            <a:endParaRPr sz="1800">
              <a:latin typeface="Questrial"/>
              <a:ea typeface="Questrial"/>
              <a:cs typeface="Questrial"/>
              <a:sym typeface="Questrial"/>
            </a:endParaRPr>
          </a:p>
        </p:txBody>
      </p:sp>
      <p:sp>
        <p:nvSpPr>
          <p:cNvPr id="150" name="Google Shape;150;g2d56a06705b_1_49"/>
          <p:cNvSpPr txBox="1"/>
          <p:nvPr/>
        </p:nvSpPr>
        <p:spPr>
          <a:xfrm>
            <a:off x="458700" y="176498"/>
            <a:ext cx="9680400" cy="727200"/>
          </a:xfrm>
          <a:prstGeom prst="rect">
            <a:avLst/>
          </a:prstGeom>
          <a:noFill/>
          <a:ln>
            <a:noFill/>
          </a:ln>
        </p:spPr>
        <p:txBody>
          <a:bodyPr spcFirstLastPara="1" wrap="square" lIns="121900" tIns="121900" rIns="121900" bIns="121900" anchor="t" anchorCtr="0">
            <a:normAutofit/>
          </a:bodyPr>
          <a:lstStyle/>
          <a:p>
            <a:pPr marL="0" marR="0" lvl="0" indent="0" algn="l" rtl="0">
              <a:lnSpc>
                <a:spcPct val="100000"/>
              </a:lnSpc>
              <a:spcBef>
                <a:spcPts val="0"/>
              </a:spcBef>
              <a:spcAft>
                <a:spcPts val="0"/>
              </a:spcAft>
              <a:buClr>
                <a:srgbClr val="000000"/>
              </a:buClr>
              <a:buSzPts val="3600"/>
              <a:buFont typeface="Arial"/>
              <a:buNone/>
            </a:pPr>
            <a:r>
              <a:rPr lang="fr-FR" sz="2800" b="1">
                <a:solidFill>
                  <a:srgbClr val="37AF8D"/>
                </a:solidFill>
                <a:latin typeface="Calibri"/>
                <a:ea typeface="Calibri"/>
                <a:cs typeface="Calibri"/>
                <a:sym typeface="Calibri"/>
              </a:rPr>
              <a:t>M</a:t>
            </a:r>
            <a:r>
              <a:rPr lang="fr-FR" sz="2800" b="1" i="0" u="none" strike="noStrike" cap="none">
                <a:solidFill>
                  <a:srgbClr val="37AF8D"/>
                </a:solidFill>
                <a:latin typeface="Calibri"/>
                <a:ea typeface="Calibri"/>
                <a:cs typeface="Calibri"/>
                <a:sym typeface="Calibri"/>
              </a:rPr>
              <a:t>éthodologie CSF-2023</a:t>
            </a:r>
            <a:endParaRPr sz="2800" b="1" i="0" u="none" strike="noStrike" cap="none">
              <a:solidFill>
                <a:srgbClr val="37AF8D"/>
              </a:solidFill>
              <a:latin typeface="Calibri"/>
              <a:ea typeface="Calibri"/>
              <a:cs typeface="Calibri"/>
              <a:sym typeface="Calibri"/>
            </a:endParaRPr>
          </a:p>
        </p:txBody>
      </p:sp>
      <p:pic>
        <p:nvPicPr>
          <p:cNvPr id="151" name="Google Shape;151;g2d56a06705b_1_49"/>
          <p:cNvPicPr preferRelativeResize="0"/>
          <p:nvPr/>
        </p:nvPicPr>
        <p:blipFill rotWithShape="1">
          <a:blip r:embed="rId3">
            <a:alphaModFix/>
          </a:blip>
          <a:srcRect/>
          <a:stretch/>
        </p:blipFill>
        <p:spPr>
          <a:xfrm>
            <a:off x="10499626" y="202674"/>
            <a:ext cx="1352351" cy="270475"/>
          </a:xfrm>
          <a:prstGeom prst="rect">
            <a:avLst/>
          </a:prstGeom>
          <a:noFill/>
          <a:ln>
            <a:noFill/>
          </a:ln>
        </p:spPr>
      </p:pic>
      <p:sp>
        <p:nvSpPr>
          <p:cNvPr id="152" name="Google Shape;152;g2d56a06705b_1_49"/>
          <p:cNvSpPr/>
          <p:nvPr/>
        </p:nvSpPr>
        <p:spPr>
          <a:xfrm>
            <a:off x="7289626" y="1952746"/>
            <a:ext cx="1997400" cy="727200"/>
          </a:xfrm>
          <a:prstGeom prst="chevron">
            <a:avLst>
              <a:gd name="adj" fmla="val 50000"/>
            </a:avLst>
          </a:prstGeom>
          <a:solidFill>
            <a:srgbClr val="AC0C63">
              <a:alpha val="69020"/>
            </a:srgbClr>
          </a:solidFill>
          <a:ln w="7575" cap="flat" cmpd="sng">
            <a:solidFill>
              <a:schemeClr val="dk2"/>
            </a:solidFill>
            <a:prstDash val="solid"/>
            <a:round/>
            <a:headEnd type="none" w="sm" len="sm"/>
            <a:tailEnd type="none" w="sm" len="sm"/>
          </a:ln>
        </p:spPr>
        <p:txBody>
          <a:bodyPr spcFirstLastPara="1" wrap="square" lIns="72650" tIns="72650" rIns="72650" bIns="72650" anchor="ctr" anchorCtr="0">
            <a:noAutofit/>
          </a:bodyPr>
          <a:lstStyle/>
          <a:p>
            <a:pPr marL="0" marR="0" lvl="0" indent="0" algn="ctr" rtl="0">
              <a:lnSpc>
                <a:spcPct val="100000"/>
              </a:lnSpc>
              <a:spcBef>
                <a:spcPts val="0"/>
              </a:spcBef>
              <a:spcAft>
                <a:spcPts val="0"/>
              </a:spcAft>
              <a:buClr>
                <a:schemeClr val="lt1"/>
              </a:buClr>
              <a:buSzPts val="1113"/>
              <a:buFont typeface="Calibri"/>
              <a:buNone/>
            </a:pPr>
            <a:r>
              <a:rPr lang="fr-FR" sz="1271" b="1" i="0" u="none" strike="noStrike" cap="none">
                <a:solidFill>
                  <a:schemeClr val="lt1"/>
                </a:solidFill>
                <a:latin typeface="Questrial"/>
                <a:ea typeface="Questrial"/>
                <a:cs typeface="Questrial"/>
                <a:sym typeface="Questrial"/>
              </a:rPr>
              <a:t>Questionnaire PARTIE 1</a:t>
            </a:r>
            <a:endParaRPr sz="1271" b="1" i="0" u="none" strike="noStrike" cap="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lt1"/>
              </a:buClr>
              <a:buSzPts val="1113"/>
              <a:buFont typeface="Calibri"/>
              <a:buNone/>
            </a:pPr>
            <a:r>
              <a:rPr lang="fr-FR" sz="1271" b="1" i="0" u="none" strike="noStrike" cap="none">
                <a:solidFill>
                  <a:schemeClr val="lt1"/>
                </a:solidFill>
                <a:latin typeface="Questrial"/>
                <a:ea typeface="Questrial"/>
                <a:cs typeface="Questrial"/>
                <a:sym typeface="Questrial"/>
              </a:rPr>
              <a:t>(téléphonique)</a:t>
            </a:r>
            <a:endParaRPr sz="1271" b="1" i="0" u="none" strike="noStrike" cap="none">
              <a:solidFill>
                <a:schemeClr val="lt1"/>
              </a:solidFill>
              <a:latin typeface="Questrial"/>
              <a:ea typeface="Questrial"/>
              <a:cs typeface="Questrial"/>
              <a:sym typeface="Questrial"/>
            </a:endParaRPr>
          </a:p>
        </p:txBody>
      </p:sp>
      <p:sp>
        <p:nvSpPr>
          <p:cNvPr id="153" name="Google Shape;153;g2d56a06705b_1_49"/>
          <p:cNvSpPr/>
          <p:nvPr/>
        </p:nvSpPr>
        <p:spPr>
          <a:xfrm>
            <a:off x="9321275" y="1955417"/>
            <a:ext cx="1417800" cy="721800"/>
          </a:xfrm>
          <a:prstGeom prst="roundRect">
            <a:avLst>
              <a:gd name="adj" fmla="val 16667"/>
            </a:avLst>
          </a:prstGeom>
          <a:solidFill>
            <a:srgbClr val="8BFFE1"/>
          </a:solidFill>
          <a:ln w="7575" cap="flat" cmpd="sng">
            <a:solidFill>
              <a:schemeClr val="dk2"/>
            </a:solidFill>
            <a:prstDash val="solid"/>
            <a:round/>
            <a:headEnd type="none" w="sm" len="sm"/>
            <a:tailEnd type="none" w="sm" len="sm"/>
          </a:ln>
        </p:spPr>
        <p:txBody>
          <a:bodyPr spcFirstLastPara="1" wrap="square" lIns="72650" tIns="72650" rIns="72650" bIns="72650" anchor="ctr" anchorCtr="0">
            <a:noAutofit/>
          </a:bodyPr>
          <a:lstStyle/>
          <a:p>
            <a:pPr marL="0" marR="0" lvl="0" indent="0" algn="ctr" rtl="0">
              <a:lnSpc>
                <a:spcPct val="100000"/>
              </a:lnSpc>
              <a:spcBef>
                <a:spcPts val="0"/>
              </a:spcBef>
              <a:spcAft>
                <a:spcPts val="0"/>
              </a:spcAft>
              <a:buClr>
                <a:schemeClr val="dk1"/>
              </a:buClr>
              <a:buSzPts val="1272"/>
              <a:buFont typeface="Calibri"/>
              <a:buNone/>
            </a:pPr>
            <a:r>
              <a:rPr lang="fr-FR" sz="1271" b="1" i="0" u="none" strike="noStrike" cap="none">
                <a:solidFill>
                  <a:schemeClr val="dk1"/>
                </a:solidFill>
                <a:latin typeface="Calibri"/>
                <a:ea typeface="Calibri"/>
                <a:cs typeface="Calibri"/>
                <a:sym typeface="Calibri"/>
              </a:rPr>
              <a:t>31 518  personnes</a:t>
            </a:r>
            <a:endParaRPr sz="1271"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72"/>
              <a:buFont typeface="Calibri"/>
              <a:buNone/>
            </a:pPr>
            <a:r>
              <a:rPr lang="fr-FR" sz="1271" b="0" i="0" u="none" strike="noStrike" cap="none">
                <a:solidFill>
                  <a:schemeClr val="dk1"/>
                </a:solidFill>
                <a:latin typeface="Calibri"/>
                <a:ea typeface="Calibri"/>
                <a:cs typeface="Calibri"/>
                <a:sym typeface="Calibri"/>
              </a:rPr>
              <a:t>de 15-89 ans</a:t>
            </a:r>
            <a:endParaRPr sz="1271" b="0" i="0" u="none" strike="noStrike" cap="none">
              <a:solidFill>
                <a:schemeClr val="dk1"/>
              </a:solidFill>
              <a:latin typeface="Calibri"/>
              <a:ea typeface="Calibri"/>
              <a:cs typeface="Calibri"/>
              <a:sym typeface="Calibri"/>
            </a:endParaRPr>
          </a:p>
        </p:txBody>
      </p:sp>
      <p:sp>
        <p:nvSpPr>
          <p:cNvPr id="154" name="Google Shape;154;g2d56a06705b_1_49"/>
          <p:cNvSpPr/>
          <p:nvPr/>
        </p:nvSpPr>
        <p:spPr>
          <a:xfrm>
            <a:off x="8155021" y="3208951"/>
            <a:ext cx="2186100" cy="708900"/>
          </a:xfrm>
          <a:prstGeom prst="chevron">
            <a:avLst>
              <a:gd name="adj" fmla="val 50000"/>
            </a:avLst>
          </a:prstGeom>
          <a:solidFill>
            <a:srgbClr val="AC0C63">
              <a:alpha val="69020"/>
            </a:srgbClr>
          </a:solidFill>
          <a:ln w="7375" cap="flat" cmpd="sng">
            <a:solidFill>
              <a:schemeClr val="dk2"/>
            </a:solidFill>
            <a:prstDash val="solid"/>
            <a:round/>
            <a:headEnd type="none" w="sm" len="sm"/>
            <a:tailEnd type="none" w="sm" len="sm"/>
          </a:ln>
        </p:spPr>
        <p:txBody>
          <a:bodyPr spcFirstLastPara="1" wrap="square" lIns="70850" tIns="70850" rIns="70850" bIns="70850" anchor="ctr" anchorCtr="0">
            <a:noAutofit/>
          </a:bodyPr>
          <a:lstStyle/>
          <a:p>
            <a:pPr marL="0" marR="0" lvl="0" indent="0" algn="ctr" rtl="0">
              <a:lnSpc>
                <a:spcPct val="100000"/>
              </a:lnSpc>
              <a:spcBef>
                <a:spcPts val="0"/>
              </a:spcBef>
              <a:spcAft>
                <a:spcPts val="0"/>
              </a:spcAft>
              <a:buClr>
                <a:schemeClr val="lt1"/>
              </a:buClr>
              <a:buSzPts val="1085"/>
              <a:buFont typeface="Calibri"/>
              <a:buNone/>
            </a:pPr>
            <a:r>
              <a:rPr lang="fr-FR" sz="1239" b="1" i="0" u="none" strike="noStrike" cap="none">
                <a:solidFill>
                  <a:schemeClr val="lt1"/>
                </a:solidFill>
                <a:latin typeface="Questrial"/>
                <a:ea typeface="Questrial"/>
                <a:cs typeface="Questrial"/>
                <a:sym typeface="Questrial"/>
              </a:rPr>
              <a:t>Questionnaire PARTIE 2</a:t>
            </a:r>
            <a:endParaRPr sz="1239" b="1" i="0" u="none" strike="noStrike" cap="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lt1"/>
              </a:buClr>
              <a:buSzPts val="1085"/>
              <a:buFont typeface="Calibri"/>
              <a:buNone/>
            </a:pPr>
            <a:r>
              <a:rPr lang="fr-FR" sz="1239" b="1" i="0" u="none" strike="noStrike" cap="none">
                <a:solidFill>
                  <a:schemeClr val="lt1"/>
                </a:solidFill>
                <a:latin typeface="Questrial"/>
                <a:ea typeface="Questrial"/>
                <a:cs typeface="Questrial"/>
                <a:sym typeface="Questrial"/>
              </a:rPr>
              <a:t>(en ligne)</a:t>
            </a:r>
            <a:endParaRPr sz="1239" b="1" i="0" u="none" strike="noStrike" cap="none">
              <a:solidFill>
                <a:schemeClr val="lt1"/>
              </a:solidFill>
              <a:latin typeface="Questrial"/>
              <a:ea typeface="Questrial"/>
              <a:cs typeface="Questrial"/>
              <a:sym typeface="Questrial"/>
            </a:endParaRPr>
          </a:p>
        </p:txBody>
      </p:sp>
      <p:sp>
        <p:nvSpPr>
          <p:cNvPr id="155" name="Google Shape;155;g2d56a06705b_1_49"/>
          <p:cNvSpPr/>
          <p:nvPr/>
        </p:nvSpPr>
        <p:spPr>
          <a:xfrm>
            <a:off x="8156431" y="4201770"/>
            <a:ext cx="2225400" cy="708900"/>
          </a:xfrm>
          <a:prstGeom prst="chevron">
            <a:avLst>
              <a:gd name="adj" fmla="val 50000"/>
            </a:avLst>
          </a:prstGeom>
          <a:solidFill>
            <a:srgbClr val="AC0C63">
              <a:alpha val="68630"/>
            </a:srgbClr>
          </a:solidFill>
          <a:ln w="7375" cap="flat" cmpd="sng">
            <a:solidFill>
              <a:schemeClr val="dk2"/>
            </a:solidFill>
            <a:prstDash val="solid"/>
            <a:round/>
            <a:headEnd type="none" w="sm" len="sm"/>
            <a:tailEnd type="none" w="sm" len="sm"/>
          </a:ln>
        </p:spPr>
        <p:txBody>
          <a:bodyPr spcFirstLastPara="1" wrap="square" lIns="70850" tIns="70850" rIns="70850" bIns="70850" anchor="ctr" anchorCtr="0">
            <a:noAutofit/>
          </a:bodyPr>
          <a:lstStyle/>
          <a:p>
            <a:pPr marL="0" marR="0" lvl="0" indent="0" algn="ctr" rtl="0">
              <a:lnSpc>
                <a:spcPct val="100000"/>
              </a:lnSpc>
              <a:spcBef>
                <a:spcPts val="0"/>
              </a:spcBef>
              <a:spcAft>
                <a:spcPts val="0"/>
              </a:spcAft>
              <a:buClr>
                <a:schemeClr val="lt1"/>
              </a:buClr>
              <a:buSzPts val="1085"/>
              <a:buFont typeface="Calibri"/>
              <a:buNone/>
            </a:pPr>
            <a:r>
              <a:rPr lang="fr-FR" sz="1239" b="1" i="0" u="none" strike="noStrike" cap="none">
                <a:solidFill>
                  <a:schemeClr val="lt1"/>
                </a:solidFill>
                <a:latin typeface="Questrial"/>
                <a:ea typeface="Questrial"/>
                <a:cs typeface="Questrial"/>
                <a:sym typeface="Questrial"/>
              </a:rPr>
              <a:t>Volet PrévIST</a:t>
            </a:r>
            <a:endParaRPr sz="1239" b="1" i="0" u="none" strike="noStrike" cap="none">
              <a:solidFill>
                <a:schemeClr val="lt1"/>
              </a:solidFill>
              <a:latin typeface="Questrial"/>
              <a:ea typeface="Questrial"/>
              <a:cs typeface="Questrial"/>
              <a:sym typeface="Questrial"/>
            </a:endParaRPr>
          </a:p>
          <a:p>
            <a:pPr marL="0" marR="0" lvl="0" indent="0" algn="ctr" rtl="0">
              <a:lnSpc>
                <a:spcPct val="100000"/>
              </a:lnSpc>
              <a:spcBef>
                <a:spcPts val="0"/>
              </a:spcBef>
              <a:spcAft>
                <a:spcPts val="0"/>
              </a:spcAft>
              <a:buClr>
                <a:schemeClr val="lt1"/>
              </a:buClr>
              <a:buSzPts val="1085"/>
              <a:buFont typeface="Calibri"/>
              <a:buNone/>
            </a:pPr>
            <a:r>
              <a:rPr lang="fr-FR" sz="1239" b="1" i="0" u="none" strike="noStrike" cap="none">
                <a:solidFill>
                  <a:schemeClr val="lt1"/>
                </a:solidFill>
                <a:latin typeface="Questrial"/>
                <a:ea typeface="Questrial"/>
                <a:cs typeface="Questrial"/>
                <a:sym typeface="Questrial"/>
              </a:rPr>
              <a:t>(Kit auto-prélèvement)</a:t>
            </a:r>
            <a:endParaRPr sz="1239" b="1" i="0" u="none" strike="noStrike" cap="none">
              <a:solidFill>
                <a:schemeClr val="lt1"/>
              </a:solidFill>
              <a:latin typeface="Questrial"/>
              <a:ea typeface="Questrial"/>
              <a:cs typeface="Questrial"/>
              <a:sym typeface="Questrial"/>
            </a:endParaRPr>
          </a:p>
        </p:txBody>
      </p:sp>
      <p:sp>
        <p:nvSpPr>
          <p:cNvPr id="156" name="Google Shape;156;g2d56a06705b_1_49"/>
          <p:cNvSpPr/>
          <p:nvPr/>
        </p:nvSpPr>
        <p:spPr>
          <a:xfrm>
            <a:off x="10460859" y="3187002"/>
            <a:ext cx="1382400" cy="703800"/>
          </a:xfrm>
          <a:prstGeom prst="roundRect">
            <a:avLst>
              <a:gd name="adj" fmla="val 16667"/>
            </a:avLst>
          </a:prstGeom>
          <a:solidFill>
            <a:srgbClr val="8BFFE1"/>
          </a:solidFill>
          <a:ln w="7375" cap="flat" cmpd="sng">
            <a:solidFill>
              <a:schemeClr val="dk2"/>
            </a:solidFill>
            <a:prstDash val="solid"/>
            <a:round/>
            <a:headEnd type="none" w="sm" len="sm"/>
            <a:tailEnd type="none" w="sm" len="sm"/>
          </a:ln>
        </p:spPr>
        <p:txBody>
          <a:bodyPr spcFirstLastPara="1" wrap="square" lIns="70850" tIns="70850" rIns="70850" bIns="70850" anchor="ctr" anchorCtr="0">
            <a:noAutofit/>
          </a:bodyPr>
          <a:lstStyle/>
          <a:p>
            <a:pPr marL="0" marR="0" lvl="0" indent="0" algn="ctr" rtl="0">
              <a:lnSpc>
                <a:spcPct val="100000"/>
              </a:lnSpc>
              <a:spcBef>
                <a:spcPts val="0"/>
              </a:spcBef>
              <a:spcAft>
                <a:spcPts val="0"/>
              </a:spcAft>
              <a:buClr>
                <a:schemeClr val="dk1"/>
              </a:buClr>
              <a:buSzPts val="1240"/>
              <a:buFont typeface="Calibri"/>
              <a:buNone/>
            </a:pPr>
            <a:r>
              <a:rPr lang="fr-FR" sz="1239" b="1" i="0" u="none" strike="noStrike" cap="none">
                <a:solidFill>
                  <a:schemeClr val="dk1"/>
                </a:solidFill>
                <a:latin typeface="Calibri"/>
                <a:ea typeface="Calibri"/>
                <a:cs typeface="Calibri"/>
                <a:sym typeface="Calibri"/>
              </a:rPr>
              <a:t>16 848 personnes</a:t>
            </a:r>
            <a:endParaRPr sz="1239"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40"/>
              <a:buFont typeface="Calibri"/>
              <a:buNone/>
            </a:pPr>
            <a:r>
              <a:rPr lang="fr-FR" sz="1239" b="0" i="0" u="none" strike="noStrike" cap="none">
                <a:solidFill>
                  <a:schemeClr val="dk1"/>
                </a:solidFill>
                <a:latin typeface="Calibri"/>
                <a:ea typeface="Calibri"/>
                <a:cs typeface="Calibri"/>
                <a:sym typeface="Calibri"/>
              </a:rPr>
              <a:t>de 18-89 ans</a:t>
            </a:r>
            <a:endParaRPr sz="1239" b="0" i="0" u="none" strike="noStrike" cap="none">
              <a:solidFill>
                <a:schemeClr val="dk1"/>
              </a:solidFill>
              <a:latin typeface="Calibri"/>
              <a:ea typeface="Calibri"/>
              <a:cs typeface="Calibri"/>
              <a:sym typeface="Calibri"/>
            </a:endParaRPr>
          </a:p>
        </p:txBody>
      </p:sp>
      <p:sp>
        <p:nvSpPr>
          <p:cNvPr id="157" name="Google Shape;157;g2d56a06705b_1_49"/>
          <p:cNvSpPr/>
          <p:nvPr/>
        </p:nvSpPr>
        <p:spPr>
          <a:xfrm>
            <a:off x="10433059" y="4190802"/>
            <a:ext cx="1382400" cy="703800"/>
          </a:xfrm>
          <a:prstGeom prst="roundRect">
            <a:avLst>
              <a:gd name="adj" fmla="val 16667"/>
            </a:avLst>
          </a:prstGeom>
          <a:solidFill>
            <a:srgbClr val="8BFFE1"/>
          </a:solidFill>
          <a:ln w="7375" cap="flat" cmpd="sng">
            <a:solidFill>
              <a:schemeClr val="dk2"/>
            </a:solidFill>
            <a:prstDash val="solid"/>
            <a:round/>
            <a:headEnd type="none" w="sm" len="sm"/>
            <a:tailEnd type="none" w="sm" len="sm"/>
          </a:ln>
        </p:spPr>
        <p:txBody>
          <a:bodyPr spcFirstLastPara="1" wrap="square" lIns="70850" tIns="70850" rIns="70850" bIns="70850" anchor="ctr" anchorCtr="0">
            <a:noAutofit/>
          </a:bodyPr>
          <a:lstStyle/>
          <a:p>
            <a:pPr marL="0" marR="0" lvl="0" indent="0" algn="ctr" rtl="0">
              <a:lnSpc>
                <a:spcPct val="100000"/>
              </a:lnSpc>
              <a:spcBef>
                <a:spcPts val="0"/>
              </a:spcBef>
              <a:spcAft>
                <a:spcPts val="0"/>
              </a:spcAft>
              <a:buClr>
                <a:schemeClr val="dk1"/>
              </a:buClr>
              <a:buSzPts val="1240"/>
              <a:buFont typeface="Calibri"/>
              <a:buNone/>
            </a:pPr>
            <a:r>
              <a:rPr lang="fr-FR" sz="1239" b="1" i="0" u="none" strike="noStrike" cap="none">
                <a:solidFill>
                  <a:schemeClr val="dk1"/>
                </a:solidFill>
                <a:latin typeface="Calibri"/>
                <a:ea typeface="Calibri"/>
                <a:cs typeface="Calibri"/>
                <a:sym typeface="Calibri"/>
              </a:rPr>
              <a:t>5 735 personnes</a:t>
            </a:r>
            <a:endParaRPr sz="1239"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40"/>
              <a:buFont typeface="Calibri"/>
              <a:buNone/>
            </a:pPr>
            <a:r>
              <a:rPr lang="fr-FR" sz="1239" b="0" i="0" u="none" strike="noStrike" cap="none">
                <a:solidFill>
                  <a:schemeClr val="dk1"/>
                </a:solidFill>
                <a:latin typeface="Calibri"/>
                <a:ea typeface="Calibri"/>
                <a:cs typeface="Calibri"/>
                <a:sym typeface="Calibri"/>
              </a:rPr>
              <a:t>de 18-59 ans</a:t>
            </a:r>
            <a:endParaRPr sz="1239" b="0" i="0" u="none" strike="noStrike" cap="none">
              <a:solidFill>
                <a:schemeClr val="dk1"/>
              </a:solidFill>
              <a:latin typeface="Calibri"/>
              <a:ea typeface="Calibri"/>
              <a:cs typeface="Calibri"/>
              <a:sym typeface="Calibri"/>
            </a:endParaRPr>
          </a:p>
        </p:txBody>
      </p:sp>
      <p:sp>
        <p:nvSpPr>
          <p:cNvPr id="158" name="Google Shape;158;g2d56a06705b_1_49"/>
          <p:cNvSpPr txBox="1"/>
          <p:nvPr/>
        </p:nvSpPr>
        <p:spPr>
          <a:xfrm>
            <a:off x="6879538" y="1160975"/>
            <a:ext cx="4035900" cy="434100"/>
          </a:xfrm>
          <a:prstGeom prst="rect">
            <a:avLst/>
          </a:prstGeom>
          <a:noFill/>
          <a:ln>
            <a:noFill/>
          </a:ln>
        </p:spPr>
        <p:txBody>
          <a:bodyPr spcFirstLastPara="1" wrap="square" lIns="91425" tIns="91425" rIns="91425" bIns="91425" anchor="t" anchorCtr="0">
            <a:spAutoFit/>
          </a:bodyPr>
          <a:lstStyle/>
          <a:p>
            <a:pPr marL="457200" lvl="0" indent="-342900" algn="l" rtl="0">
              <a:lnSpc>
                <a:spcPct val="90000"/>
              </a:lnSpc>
              <a:spcBef>
                <a:spcPts val="0"/>
              </a:spcBef>
              <a:spcAft>
                <a:spcPts val="0"/>
              </a:spcAft>
              <a:buClr>
                <a:srgbClr val="AC0C63"/>
              </a:buClr>
              <a:buSzPts val="1800"/>
              <a:buFont typeface="Questrial"/>
              <a:buChar char="●"/>
            </a:pPr>
            <a:r>
              <a:rPr lang="fr-FR" sz="1800">
                <a:solidFill>
                  <a:srgbClr val="AC0C63"/>
                </a:solidFill>
                <a:latin typeface="Questrial"/>
                <a:ea typeface="Questrial"/>
                <a:cs typeface="Questrial"/>
                <a:sym typeface="Questrial"/>
              </a:rPr>
              <a:t>Effectifs hexagone et Outre-mer</a:t>
            </a:r>
            <a:endParaRPr sz="1800">
              <a:solidFill>
                <a:schemeClr val="dk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54ed9cc451_0_3"/>
          <p:cNvSpPr txBox="1">
            <a:spLocks noGrp="1"/>
          </p:cNvSpPr>
          <p:nvPr>
            <p:ph type="ctrTitle"/>
          </p:nvPr>
        </p:nvSpPr>
        <p:spPr>
          <a:xfrm>
            <a:off x="1433945" y="2271151"/>
            <a:ext cx="9144000" cy="1268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fr-FR" sz="4400" b="1">
                <a:solidFill>
                  <a:srgbClr val="37AF8D"/>
                </a:solidFill>
              </a:rPr>
              <a:t>Indicateurs sur la sexualité</a:t>
            </a:r>
            <a:endParaRPr sz="4400" b="1">
              <a:solidFill>
                <a:srgbClr val="37AF8D"/>
              </a:solidFill>
            </a:endParaRPr>
          </a:p>
          <a:p>
            <a:pPr marL="0" lvl="0" indent="0" algn="ctr" rtl="0">
              <a:lnSpc>
                <a:spcPct val="100000"/>
              </a:lnSpc>
              <a:spcBef>
                <a:spcPts val="0"/>
              </a:spcBef>
              <a:spcAft>
                <a:spcPts val="0"/>
              </a:spcAft>
              <a:buClr>
                <a:schemeClr val="dk1"/>
              </a:buClr>
              <a:buSzPts val="2800"/>
              <a:buFont typeface="Arial"/>
              <a:buNone/>
            </a:pPr>
            <a:r>
              <a:rPr lang="fr-FR" sz="3600">
                <a:solidFill>
                  <a:srgbClr val="AC0C63"/>
                </a:solidFill>
              </a:rPr>
              <a:t>France hexagonale</a:t>
            </a:r>
            <a:endParaRPr sz="3800" b="1">
              <a:solidFill>
                <a:srgbClr val="37AF8D"/>
              </a:solidFill>
            </a:endParaRPr>
          </a:p>
        </p:txBody>
      </p:sp>
      <p:sp>
        <p:nvSpPr>
          <p:cNvPr id="164" name="Google Shape;164;g354ed9cc451_0_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5</a:t>
            </a:fld>
            <a:endParaRPr/>
          </a:p>
        </p:txBody>
      </p:sp>
      <p:pic>
        <p:nvPicPr>
          <p:cNvPr id="165" name="Google Shape;165;g354ed9cc451_0_3"/>
          <p:cNvPicPr preferRelativeResize="0"/>
          <p:nvPr/>
        </p:nvPicPr>
        <p:blipFill rotWithShape="1">
          <a:blip r:embed="rId3">
            <a:alphaModFix amt="30000"/>
          </a:blip>
          <a:srcRect/>
          <a:stretch/>
        </p:blipFill>
        <p:spPr>
          <a:xfrm flipH="1">
            <a:off x="-2" y="-1"/>
            <a:ext cx="1235551" cy="1075399"/>
          </a:xfrm>
          <a:prstGeom prst="rect">
            <a:avLst/>
          </a:prstGeom>
          <a:noFill/>
          <a:ln>
            <a:noFill/>
          </a:ln>
        </p:spPr>
      </p:pic>
      <p:pic>
        <p:nvPicPr>
          <p:cNvPr id="166" name="Google Shape;166;g354ed9cc451_0_3"/>
          <p:cNvPicPr preferRelativeResize="0"/>
          <p:nvPr/>
        </p:nvPicPr>
        <p:blipFill rotWithShape="1">
          <a:blip r:embed="rId4">
            <a:alphaModFix/>
          </a:blip>
          <a:srcRect/>
          <a:stretch/>
        </p:blipFill>
        <p:spPr>
          <a:xfrm>
            <a:off x="10499626" y="202674"/>
            <a:ext cx="1352351" cy="270475"/>
          </a:xfrm>
          <a:prstGeom prst="rect">
            <a:avLst/>
          </a:prstGeom>
          <a:noFill/>
          <a:ln>
            <a:noFill/>
          </a:ln>
        </p:spPr>
      </p:pic>
      <p:sp>
        <p:nvSpPr>
          <p:cNvPr id="167" name="Google Shape;167;g354ed9cc451_0_3"/>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3b1424838d0_0_9"/>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4" name="Google Shape;174;g3b1424838d0_0_9"/>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175" name="Google Shape;175;g3b1424838d0_0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6</a:t>
            </a:fld>
            <a:endParaRPr/>
          </a:p>
        </p:txBody>
      </p:sp>
      <p:sp>
        <p:nvSpPr>
          <p:cNvPr id="176" name="Google Shape;176;g3b1424838d0_0_9"/>
          <p:cNvSpPr txBox="1"/>
          <p:nvPr/>
        </p:nvSpPr>
        <p:spPr>
          <a:xfrm>
            <a:off x="458700" y="176500"/>
            <a:ext cx="10895100" cy="621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935"/>
              <a:buFont typeface="Arial"/>
              <a:buNone/>
            </a:pPr>
            <a:r>
              <a:rPr lang="fr-FR" sz="2800" b="1">
                <a:solidFill>
                  <a:srgbClr val="37AF8D"/>
                </a:solidFill>
                <a:latin typeface="Calibri"/>
                <a:ea typeface="Calibri"/>
                <a:cs typeface="Calibri"/>
                <a:sym typeface="Calibri"/>
              </a:rPr>
              <a:t>Les â</a:t>
            </a:r>
            <a:r>
              <a:rPr lang="fr-FR" sz="2800" b="1" i="0" u="none" strike="noStrike" cap="none">
                <a:solidFill>
                  <a:srgbClr val="37AF8D"/>
                </a:solidFill>
                <a:latin typeface="Calibri"/>
                <a:ea typeface="Calibri"/>
                <a:cs typeface="Calibri"/>
                <a:sym typeface="Calibri"/>
              </a:rPr>
              <a:t>ges de la sexualité</a:t>
            </a:r>
            <a:endParaRPr sz="2800" b="1" i="0" u="none" strike="noStrike" cap="none">
              <a:solidFill>
                <a:srgbClr val="37AF8D"/>
              </a:solidFill>
              <a:latin typeface="Calibri"/>
              <a:ea typeface="Calibri"/>
              <a:cs typeface="Calibri"/>
              <a:sym typeface="Calibri"/>
            </a:endParaRPr>
          </a:p>
        </p:txBody>
      </p:sp>
      <p:sp>
        <p:nvSpPr>
          <p:cNvPr id="177" name="Google Shape;177;g3b1424838d0_0_9"/>
          <p:cNvSpPr txBox="1">
            <a:spLocks noGrp="1"/>
          </p:cNvSpPr>
          <p:nvPr>
            <p:ph type="body" idx="4294967295"/>
          </p:nvPr>
        </p:nvSpPr>
        <p:spPr>
          <a:xfrm>
            <a:off x="353850" y="1275675"/>
            <a:ext cx="5786100" cy="1209900"/>
          </a:xfrm>
          <a:prstGeom prst="rect">
            <a:avLst/>
          </a:prstGeom>
          <a:noFill/>
          <a:ln>
            <a:noFill/>
          </a:ln>
        </p:spPr>
        <p:txBody>
          <a:bodyPr spcFirstLastPara="1" wrap="square" lIns="91425" tIns="91425" rIns="91425" bIns="91425" anchor="t" anchorCtr="0">
            <a:spAutoFit/>
          </a:bodyPr>
          <a:lstStyle/>
          <a:p>
            <a:pPr marL="0" marR="624840" lvl="0" indent="0" algn="just" rtl="0">
              <a:lnSpc>
                <a:spcPct val="90000"/>
              </a:lnSpc>
              <a:spcBef>
                <a:spcPts val="0"/>
              </a:spcBef>
              <a:spcAft>
                <a:spcPts val="0"/>
              </a:spcAft>
              <a:buClr>
                <a:schemeClr val="dk2"/>
              </a:buClr>
              <a:buSzPts val="2000"/>
              <a:buNone/>
            </a:pPr>
            <a:r>
              <a:rPr lang="fr-FR" sz="2000">
                <a:solidFill>
                  <a:srgbClr val="9F1765"/>
                </a:solidFill>
                <a:latin typeface="Questrial"/>
                <a:ea typeface="Questrial"/>
                <a:cs typeface="Questrial"/>
                <a:sym typeface="Questrial"/>
              </a:rPr>
              <a:t>1er rapport plus tardif : </a:t>
            </a:r>
            <a:endParaRPr sz="2000">
              <a:solidFill>
                <a:srgbClr val="9F1765"/>
              </a:solidFill>
              <a:latin typeface="Questrial"/>
              <a:ea typeface="Questrial"/>
              <a:cs typeface="Questrial"/>
              <a:sym typeface="Questrial"/>
            </a:endParaRPr>
          </a:p>
          <a:p>
            <a:pPr marL="0" marR="624840" lvl="0" indent="0" algn="just" rtl="0">
              <a:lnSpc>
                <a:spcPct val="90000"/>
              </a:lnSpc>
              <a:spcBef>
                <a:spcPts val="0"/>
              </a:spcBef>
              <a:spcAft>
                <a:spcPts val="0"/>
              </a:spcAft>
              <a:buClr>
                <a:schemeClr val="dk2"/>
              </a:buClr>
              <a:buSzPts val="2000"/>
              <a:buNone/>
            </a:pPr>
            <a:r>
              <a:rPr lang="fr-FR" sz="1800">
                <a:latin typeface="Questrial"/>
                <a:ea typeface="Questrial"/>
                <a:cs typeface="Questrial"/>
                <a:sym typeface="Questrial"/>
              </a:rPr>
              <a:t>En 2023, l’âge médian au premier rapport est de 18,2 ans pour les femmes et 17,7 ans pour les hommes.</a:t>
            </a:r>
            <a:endParaRPr sz="1800">
              <a:latin typeface="Questrial"/>
              <a:ea typeface="Questrial"/>
              <a:cs typeface="Questrial"/>
              <a:sym typeface="Questrial"/>
            </a:endParaRPr>
          </a:p>
        </p:txBody>
      </p:sp>
      <p:pic>
        <p:nvPicPr>
          <p:cNvPr id="178" name="Google Shape;178;g3b1424838d0_0_9"/>
          <p:cNvPicPr preferRelativeResize="0"/>
          <p:nvPr/>
        </p:nvPicPr>
        <p:blipFill rotWithShape="1">
          <a:blip r:embed="rId3">
            <a:alphaModFix/>
          </a:blip>
          <a:srcRect b="15554"/>
          <a:stretch/>
        </p:blipFill>
        <p:spPr>
          <a:xfrm>
            <a:off x="353850" y="2769700"/>
            <a:ext cx="5786199" cy="3416602"/>
          </a:xfrm>
          <a:prstGeom prst="rect">
            <a:avLst/>
          </a:prstGeom>
          <a:noFill/>
          <a:ln>
            <a:noFill/>
          </a:ln>
        </p:spPr>
      </p:pic>
      <p:pic>
        <p:nvPicPr>
          <p:cNvPr id="179" name="Google Shape;179;g3b1424838d0_0_9"/>
          <p:cNvPicPr preferRelativeResize="0"/>
          <p:nvPr/>
        </p:nvPicPr>
        <p:blipFill rotWithShape="1">
          <a:blip r:embed="rId4">
            <a:alphaModFix/>
          </a:blip>
          <a:srcRect/>
          <a:stretch/>
        </p:blipFill>
        <p:spPr>
          <a:xfrm>
            <a:off x="10499626" y="202674"/>
            <a:ext cx="1352351" cy="270475"/>
          </a:xfrm>
          <a:prstGeom prst="rect">
            <a:avLst/>
          </a:prstGeom>
          <a:noFill/>
          <a:ln>
            <a:noFill/>
          </a:ln>
        </p:spPr>
      </p:pic>
      <p:sp>
        <p:nvSpPr>
          <p:cNvPr id="180" name="Google Shape;180;g3b1424838d0_0_9"/>
          <p:cNvSpPr txBox="1">
            <a:spLocks noGrp="1"/>
          </p:cNvSpPr>
          <p:nvPr>
            <p:ph type="body" idx="4294967295"/>
          </p:nvPr>
        </p:nvSpPr>
        <p:spPr>
          <a:xfrm>
            <a:off x="6709950" y="727200"/>
            <a:ext cx="5389800" cy="1971600"/>
          </a:xfrm>
          <a:prstGeom prst="rect">
            <a:avLst/>
          </a:prstGeom>
          <a:noFill/>
          <a:ln>
            <a:noFill/>
          </a:ln>
        </p:spPr>
        <p:txBody>
          <a:bodyPr spcFirstLastPara="1" wrap="square" lIns="91425" tIns="91425" rIns="91425" bIns="91425" anchor="t" anchorCtr="0">
            <a:spAutoFit/>
          </a:bodyPr>
          <a:lstStyle/>
          <a:p>
            <a:pPr marL="0" marR="624840" lvl="0" indent="0" algn="just" rtl="0">
              <a:lnSpc>
                <a:spcPct val="90000"/>
              </a:lnSpc>
              <a:spcBef>
                <a:spcPts val="0"/>
              </a:spcBef>
              <a:spcAft>
                <a:spcPts val="0"/>
              </a:spcAft>
              <a:buClr>
                <a:schemeClr val="dk2"/>
              </a:buClr>
              <a:buSzPts val="2000"/>
              <a:buNone/>
            </a:pPr>
            <a:r>
              <a:rPr lang="fr-FR" sz="2000">
                <a:solidFill>
                  <a:srgbClr val="9F1765"/>
                </a:solidFill>
                <a:latin typeface="Questrial"/>
                <a:ea typeface="Questrial"/>
                <a:cs typeface="Questrial"/>
                <a:sym typeface="Questrial"/>
              </a:rPr>
              <a:t>Sexualité qui se prolonge aux âges avancés :</a:t>
            </a:r>
            <a:endParaRPr sz="2000">
              <a:solidFill>
                <a:srgbClr val="9F1765"/>
              </a:solidFill>
              <a:latin typeface="Questrial"/>
              <a:ea typeface="Questrial"/>
              <a:cs typeface="Questrial"/>
              <a:sym typeface="Questrial"/>
            </a:endParaRPr>
          </a:p>
          <a:p>
            <a:pPr marL="0" lvl="0" indent="0" algn="just" rtl="0">
              <a:lnSpc>
                <a:spcPct val="115000"/>
              </a:lnSpc>
              <a:spcBef>
                <a:spcPts val="0"/>
              </a:spcBef>
              <a:spcAft>
                <a:spcPts val="0"/>
              </a:spcAft>
              <a:buClr>
                <a:schemeClr val="dk2"/>
              </a:buClr>
              <a:buSzPts val="1800"/>
              <a:buFont typeface="Questrial"/>
              <a:buNone/>
            </a:pPr>
            <a:r>
              <a:rPr lang="fr-FR" sz="1800">
                <a:latin typeface="Questrial"/>
                <a:ea typeface="Questrial"/>
                <a:cs typeface="Questrial"/>
                <a:sym typeface="Questrial"/>
              </a:rPr>
              <a:t>56,6 % des femmes et 73,8 % des hommes sont actifs sexuellement après 50 ans.</a:t>
            </a:r>
            <a:endParaRPr sz="1800">
              <a:latin typeface="Questrial"/>
              <a:ea typeface="Questrial"/>
              <a:cs typeface="Questrial"/>
              <a:sym typeface="Questrial"/>
            </a:endParaRPr>
          </a:p>
          <a:p>
            <a:pPr marL="0" lvl="0" indent="0" algn="just" rtl="0">
              <a:lnSpc>
                <a:spcPct val="115000"/>
              </a:lnSpc>
              <a:spcBef>
                <a:spcPts val="0"/>
              </a:spcBef>
              <a:spcAft>
                <a:spcPts val="0"/>
              </a:spcAft>
              <a:buClr>
                <a:schemeClr val="dk2"/>
              </a:buClr>
              <a:buSzPts val="1800"/>
              <a:buNone/>
            </a:pPr>
            <a:r>
              <a:rPr lang="fr-FR" sz="1800">
                <a:latin typeface="Questrial"/>
                <a:ea typeface="Questrial"/>
                <a:cs typeface="Questrial"/>
                <a:sym typeface="Questrial"/>
              </a:rPr>
              <a:t>=&gt; Écarts hommes/femmes moins marqués chez les personnes en couple.</a:t>
            </a:r>
            <a:endParaRPr sz="1800">
              <a:latin typeface="Questrial"/>
              <a:ea typeface="Questrial"/>
              <a:cs typeface="Questrial"/>
              <a:sym typeface="Questrial"/>
            </a:endParaRPr>
          </a:p>
        </p:txBody>
      </p:sp>
      <p:pic>
        <p:nvPicPr>
          <p:cNvPr id="181" name="Google Shape;181;g3b1424838d0_0_9"/>
          <p:cNvPicPr preferRelativeResize="0"/>
          <p:nvPr/>
        </p:nvPicPr>
        <p:blipFill rotWithShape="1">
          <a:blip r:embed="rId5">
            <a:alphaModFix/>
          </a:blip>
          <a:srcRect b="13156"/>
          <a:stretch/>
        </p:blipFill>
        <p:spPr>
          <a:xfrm>
            <a:off x="7236925" y="2744587"/>
            <a:ext cx="4235301" cy="3951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d56a06705b_1_9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8" name="Google Shape;188;g2d56a06705b_1_9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189" name="Google Shape;189;g2d56a06705b_1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7</a:t>
            </a:fld>
            <a:endParaRPr/>
          </a:p>
        </p:txBody>
      </p:sp>
      <p:sp>
        <p:nvSpPr>
          <p:cNvPr id="190" name="Google Shape;190;g2d56a06705b_1_96"/>
          <p:cNvSpPr txBox="1"/>
          <p:nvPr/>
        </p:nvSpPr>
        <p:spPr>
          <a:xfrm>
            <a:off x="458700" y="262263"/>
            <a:ext cx="10895100" cy="550800"/>
          </a:xfrm>
          <a:prstGeom prst="rect">
            <a:avLst/>
          </a:prstGeom>
          <a:noFill/>
          <a:ln>
            <a:noFill/>
          </a:ln>
        </p:spPr>
        <p:txBody>
          <a:bodyPr spcFirstLastPara="1" wrap="square" lIns="121900" tIns="121900" rIns="121900" bIns="121900" anchor="t" anchorCtr="0">
            <a:noAutofit/>
          </a:bodyPr>
          <a:lstStyle/>
          <a:p>
            <a:pPr marL="0" marR="0" lvl="0" indent="0" algn="l" rtl="0">
              <a:lnSpc>
                <a:spcPct val="80000"/>
              </a:lnSpc>
              <a:spcBef>
                <a:spcPts val="0"/>
              </a:spcBef>
              <a:spcAft>
                <a:spcPts val="0"/>
              </a:spcAft>
              <a:buClr>
                <a:srgbClr val="9F1765"/>
              </a:buClr>
              <a:buSzPts val="1018"/>
              <a:buFont typeface="Calibri"/>
              <a:buNone/>
            </a:pPr>
            <a:r>
              <a:rPr lang="fr-FR" sz="2800" b="1">
                <a:solidFill>
                  <a:srgbClr val="37AF8D"/>
                </a:solidFill>
                <a:latin typeface="Calibri"/>
                <a:ea typeface="Calibri"/>
                <a:cs typeface="Calibri"/>
                <a:sym typeface="Calibri"/>
              </a:rPr>
              <a:t>Plus de</a:t>
            </a:r>
            <a:r>
              <a:rPr lang="fr-FR" sz="2800" b="1" i="0" u="none" strike="noStrike" cap="none">
                <a:solidFill>
                  <a:srgbClr val="37AF8D"/>
                </a:solidFill>
                <a:latin typeface="Calibri"/>
                <a:ea typeface="Calibri"/>
                <a:cs typeface="Calibri"/>
                <a:sym typeface="Calibri"/>
              </a:rPr>
              <a:t> partenaires sexuel·les dans la vie</a:t>
            </a:r>
            <a:endParaRPr sz="2800" b="1" i="0" u="none" strike="noStrike" cap="none">
              <a:solidFill>
                <a:srgbClr val="37AF8D"/>
              </a:solidFill>
              <a:latin typeface="Calibri"/>
              <a:ea typeface="Calibri"/>
              <a:cs typeface="Calibri"/>
              <a:sym typeface="Calibri"/>
            </a:endParaRPr>
          </a:p>
        </p:txBody>
      </p:sp>
      <p:sp>
        <p:nvSpPr>
          <p:cNvPr id="191" name="Google Shape;191;g2d56a06705b_1_96"/>
          <p:cNvSpPr txBox="1">
            <a:spLocks noGrp="1"/>
          </p:cNvSpPr>
          <p:nvPr>
            <p:ph type="body" idx="4294967295"/>
          </p:nvPr>
        </p:nvSpPr>
        <p:spPr>
          <a:xfrm>
            <a:off x="700800" y="1284217"/>
            <a:ext cx="10653000" cy="1445400"/>
          </a:xfrm>
          <a:prstGeom prst="rect">
            <a:avLst/>
          </a:prstGeom>
          <a:noFill/>
          <a:ln>
            <a:noFill/>
          </a:ln>
        </p:spPr>
        <p:txBody>
          <a:bodyPr spcFirstLastPara="1" wrap="square" lIns="91425" tIns="91425" rIns="91425" bIns="91425" anchor="t" anchorCtr="0">
            <a:spAutoFit/>
          </a:bodyPr>
          <a:lstStyle/>
          <a:p>
            <a:pPr marL="0" marR="624840" lvl="0" indent="0" algn="just" rtl="0">
              <a:lnSpc>
                <a:spcPct val="90000"/>
              </a:lnSpc>
              <a:spcBef>
                <a:spcPts val="0"/>
              </a:spcBef>
              <a:spcAft>
                <a:spcPts val="0"/>
              </a:spcAft>
              <a:buClr>
                <a:schemeClr val="dk2"/>
              </a:buClr>
              <a:buSzPts val="1800"/>
              <a:buNone/>
            </a:pPr>
            <a:r>
              <a:rPr lang="fr-FR" sz="2000">
                <a:latin typeface="Questrial"/>
                <a:ea typeface="Questrial"/>
                <a:cs typeface="Questrial"/>
                <a:sym typeface="Questrial"/>
              </a:rPr>
              <a:t>En 2023 : 7,9 partenaires en moyenne pour les femmes de 18-69 ans, 16,4 pour les hommes.</a:t>
            </a:r>
            <a:endParaRPr sz="2000">
              <a:latin typeface="Questrial"/>
              <a:ea typeface="Questrial"/>
              <a:cs typeface="Questrial"/>
              <a:sym typeface="Questrial"/>
            </a:endParaRPr>
          </a:p>
          <a:p>
            <a:pPr marL="0" marR="624840" lvl="0" indent="0" algn="just" rtl="0">
              <a:lnSpc>
                <a:spcPct val="90000"/>
              </a:lnSpc>
              <a:spcBef>
                <a:spcPts val="0"/>
              </a:spcBef>
              <a:spcAft>
                <a:spcPts val="0"/>
              </a:spcAft>
              <a:buClr>
                <a:schemeClr val="dk2"/>
              </a:buClr>
              <a:buSzPts val="1800"/>
              <a:buNone/>
            </a:pPr>
            <a:endParaRPr sz="1200">
              <a:highlight>
                <a:schemeClr val="lt1"/>
              </a:highlight>
              <a:latin typeface="Questrial"/>
              <a:ea typeface="Questrial"/>
              <a:cs typeface="Questrial"/>
              <a:sym typeface="Questrial"/>
            </a:endParaRPr>
          </a:p>
          <a:p>
            <a:pPr marL="0" marR="624840" lvl="0" indent="0" algn="just" rtl="0">
              <a:lnSpc>
                <a:spcPct val="90000"/>
              </a:lnSpc>
              <a:spcBef>
                <a:spcPts val="0"/>
              </a:spcBef>
              <a:spcAft>
                <a:spcPts val="0"/>
              </a:spcAft>
              <a:buClr>
                <a:schemeClr val="dk2"/>
              </a:buClr>
              <a:buSzPts val="1800"/>
              <a:buNone/>
            </a:pPr>
            <a:r>
              <a:rPr lang="fr-FR" sz="2000">
                <a:highlight>
                  <a:schemeClr val="lt1"/>
                </a:highlight>
                <a:latin typeface="Questrial"/>
                <a:ea typeface="Questrial"/>
                <a:cs typeface="Questrial"/>
                <a:sym typeface="Questrial"/>
              </a:rPr>
              <a:t>En 2023 : 23,9 % des femmes et 32,2 % des hommes de 18-29 ans, ont eu plusieurs partenaires dans les 12 derniers mois.</a:t>
            </a:r>
            <a:endParaRPr sz="2000">
              <a:highlight>
                <a:schemeClr val="lt1"/>
              </a:highlight>
              <a:latin typeface="Questrial"/>
              <a:ea typeface="Questrial"/>
              <a:cs typeface="Questrial"/>
              <a:sym typeface="Questrial"/>
            </a:endParaRPr>
          </a:p>
        </p:txBody>
      </p:sp>
      <p:pic>
        <p:nvPicPr>
          <p:cNvPr id="192" name="Google Shape;192;g2d56a06705b_1_96"/>
          <p:cNvPicPr preferRelativeResize="0"/>
          <p:nvPr/>
        </p:nvPicPr>
        <p:blipFill rotWithShape="1">
          <a:blip r:embed="rId3">
            <a:alphaModFix/>
          </a:blip>
          <a:srcRect b="23224"/>
          <a:stretch/>
        </p:blipFill>
        <p:spPr>
          <a:xfrm>
            <a:off x="2352726" y="3044400"/>
            <a:ext cx="7486531" cy="3544824"/>
          </a:xfrm>
          <a:prstGeom prst="rect">
            <a:avLst/>
          </a:prstGeom>
          <a:noFill/>
          <a:ln>
            <a:noFill/>
          </a:ln>
        </p:spPr>
      </p:pic>
      <p:pic>
        <p:nvPicPr>
          <p:cNvPr id="193" name="Google Shape;193;g2d56a06705b_1_96"/>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d56a06705b_1_10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0" name="Google Shape;200;g2d56a06705b_1_10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01" name="Google Shape;201;g2d56a06705b_1_1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8</a:t>
            </a:fld>
            <a:endParaRPr/>
          </a:p>
        </p:txBody>
      </p:sp>
      <p:sp>
        <p:nvSpPr>
          <p:cNvPr id="202" name="Google Shape;202;g2d56a06705b_1_106"/>
          <p:cNvSpPr txBox="1"/>
          <p:nvPr/>
        </p:nvSpPr>
        <p:spPr>
          <a:xfrm>
            <a:off x="499676" y="255379"/>
            <a:ext cx="10895100" cy="663900"/>
          </a:xfrm>
          <a:prstGeom prst="rect">
            <a:avLst/>
          </a:prstGeom>
          <a:noFill/>
          <a:ln>
            <a:noFill/>
          </a:ln>
        </p:spPr>
        <p:txBody>
          <a:bodyPr spcFirstLastPara="1" wrap="square" lIns="121900" tIns="121900" rIns="121900" bIns="121900" anchor="t" anchorCtr="0">
            <a:normAutofit lnSpcReduction="10000"/>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rgbClr val="37AF8D"/>
                </a:solidFill>
                <a:latin typeface="Calibri"/>
                <a:ea typeface="Calibri"/>
                <a:cs typeface="Calibri"/>
                <a:sym typeface="Calibri"/>
              </a:rPr>
              <a:t>Des pratiques sexuelles plus diversifiées  </a:t>
            </a:r>
            <a:endParaRPr sz="2800" b="1" i="0" u="none" strike="noStrike" cap="none">
              <a:solidFill>
                <a:srgbClr val="37AF8D"/>
              </a:solidFill>
              <a:latin typeface="Calibri"/>
              <a:ea typeface="Calibri"/>
              <a:cs typeface="Calibri"/>
              <a:sym typeface="Calibri"/>
            </a:endParaRPr>
          </a:p>
        </p:txBody>
      </p:sp>
      <p:sp>
        <p:nvSpPr>
          <p:cNvPr id="203" name="Google Shape;203;g2d56a06705b_1_106"/>
          <p:cNvSpPr txBox="1"/>
          <p:nvPr/>
        </p:nvSpPr>
        <p:spPr>
          <a:xfrm>
            <a:off x="876950" y="1767000"/>
            <a:ext cx="51531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2"/>
              </a:buClr>
              <a:buSzPts val="1900"/>
              <a:buFont typeface="Questrial"/>
              <a:buNone/>
            </a:pPr>
            <a:endParaRPr sz="2000" b="1" i="0" u="none" strike="noStrike" cap="none">
              <a:solidFill>
                <a:schemeClr val="dk2"/>
              </a:solidFill>
              <a:latin typeface="Questrial"/>
              <a:ea typeface="Questrial"/>
              <a:cs typeface="Questrial"/>
              <a:sym typeface="Questrial"/>
            </a:endParaRPr>
          </a:p>
          <a:p>
            <a:pPr marL="457200" marR="0" lvl="0" indent="-355600" algn="l"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En 2023, 72,9 % des femmes et 92,8 % des hommes de 18-69 ans déclarent avoir déjà pratiqué la masturbation.</a:t>
            </a:r>
            <a:endParaRPr sz="2000" b="0" i="0" u="none" strike="noStrike" cap="none">
              <a:solidFill>
                <a:schemeClr val="dk1"/>
              </a:solidFill>
              <a:latin typeface="Questrial"/>
              <a:ea typeface="Questrial"/>
              <a:cs typeface="Questrial"/>
              <a:sym typeface="Questrial"/>
            </a:endParaRPr>
          </a:p>
          <a:p>
            <a:pPr marL="457200" marR="0" lvl="0" indent="0" algn="l" rtl="0">
              <a:lnSpc>
                <a:spcPct val="100000"/>
              </a:lnSpc>
              <a:spcBef>
                <a:spcPts val="0"/>
              </a:spcBef>
              <a:spcAft>
                <a:spcPts val="0"/>
              </a:spcAft>
              <a:buClr>
                <a:srgbClr val="000000"/>
              </a:buClr>
              <a:buSzPts val="1800"/>
              <a:buFont typeface="Arial"/>
              <a:buNone/>
            </a:pPr>
            <a:endParaRPr sz="2000" b="0" i="0" u="none" strike="noStrike" cap="none">
              <a:solidFill>
                <a:schemeClr val="dk1"/>
              </a:solidFill>
              <a:latin typeface="Questrial"/>
              <a:ea typeface="Questrial"/>
              <a:cs typeface="Questrial"/>
              <a:sym typeface="Questrial"/>
            </a:endParaRPr>
          </a:p>
          <a:p>
            <a:pPr marL="457200" marR="0" lvl="0" indent="-355600" algn="l" rtl="0">
              <a:lnSpc>
                <a:spcPct val="100000"/>
              </a:lnSpc>
              <a:spcBef>
                <a:spcPts val="0"/>
              </a:spcBef>
              <a:spcAft>
                <a:spcPts val="0"/>
              </a:spcAft>
              <a:buClr>
                <a:schemeClr val="dk1"/>
              </a:buClr>
              <a:buSzPts val="2000"/>
              <a:buFont typeface="Questrial"/>
              <a:buChar char="●"/>
            </a:pPr>
            <a:r>
              <a:rPr lang="fr-FR" sz="2000" b="0" i="0" u="none" strike="noStrike" cap="none">
                <a:solidFill>
                  <a:schemeClr val="dk1"/>
                </a:solidFill>
                <a:latin typeface="Questrial"/>
                <a:ea typeface="Questrial"/>
                <a:cs typeface="Questrial"/>
                <a:sym typeface="Questrial"/>
              </a:rPr>
              <a:t>En 2023, 38,9 % des femmes et 57,4 % des hommes de 18-69 ans déclarent avoir déjà pratiqué un rapport avec pénétration anale.</a:t>
            </a:r>
            <a:endParaRPr sz="2200" b="1" i="0" u="none" strike="noStrike" cap="none">
              <a:solidFill>
                <a:schemeClr val="dk2"/>
              </a:solidFill>
              <a:latin typeface="Questrial"/>
              <a:ea typeface="Questrial"/>
              <a:cs typeface="Questrial"/>
              <a:sym typeface="Questrial"/>
            </a:endParaRPr>
          </a:p>
        </p:txBody>
      </p:sp>
      <p:pic>
        <p:nvPicPr>
          <p:cNvPr id="204" name="Google Shape;204;g2d56a06705b_1_106"/>
          <p:cNvPicPr preferRelativeResize="0"/>
          <p:nvPr/>
        </p:nvPicPr>
        <p:blipFill rotWithShape="1">
          <a:blip r:embed="rId3">
            <a:alphaModFix/>
          </a:blip>
          <a:srcRect b="10167"/>
          <a:stretch/>
        </p:blipFill>
        <p:spPr>
          <a:xfrm>
            <a:off x="6547500" y="1273575"/>
            <a:ext cx="4653900" cy="5187448"/>
          </a:xfrm>
          <a:prstGeom prst="rect">
            <a:avLst/>
          </a:prstGeom>
          <a:noFill/>
          <a:ln>
            <a:noFill/>
          </a:ln>
        </p:spPr>
      </p:pic>
      <p:pic>
        <p:nvPicPr>
          <p:cNvPr id="205" name="Google Shape;205;g2d56a06705b_1_106"/>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d56a06705b_1_146"/>
          <p:cNvSpPr/>
          <p:nvPr/>
        </p:nvSpPr>
        <p:spPr>
          <a:xfrm>
            <a:off x="300004" y="0"/>
            <a:ext cx="158700" cy="727200"/>
          </a:xfrm>
          <a:prstGeom prst="rect">
            <a:avLst/>
          </a:prstGeom>
          <a:solidFill>
            <a:srgbClr val="AC0C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2" name="Google Shape;212;g2d56a06705b_1_146"/>
          <p:cNvSpPr/>
          <p:nvPr/>
        </p:nvSpPr>
        <p:spPr>
          <a:xfrm>
            <a:off x="-2496" y="6741800"/>
            <a:ext cx="12192000" cy="116400"/>
          </a:xfrm>
          <a:prstGeom prst="rect">
            <a:avLst/>
          </a:prstGeom>
          <a:solidFill>
            <a:srgbClr val="AC0C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9F1765"/>
              </a:highlight>
              <a:latin typeface="Calibri"/>
              <a:ea typeface="Calibri"/>
              <a:cs typeface="Calibri"/>
              <a:sym typeface="Calibri"/>
            </a:endParaRPr>
          </a:p>
        </p:txBody>
      </p:sp>
      <p:sp>
        <p:nvSpPr>
          <p:cNvPr id="213" name="Google Shape;213;g2d56a06705b_1_1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t>9</a:t>
            </a:fld>
            <a:endParaRPr/>
          </a:p>
        </p:txBody>
      </p:sp>
      <p:sp>
        <p:nvSpPr>
          <p:cNvPr id="214" name="Google Shape;214;g2d56a06705b_1_146"/>
          <p:cNvSpPr txBox="1"/>
          <p:nvPr/>
        </p:nvSpPr>
        <p:spPr>
          <a:xfrm>
            <a:off x="480232" y="274232"/>
            <a:ext cx="10895100" cy="663900"/>
          </a:xfrm>
          <a:prstGeom prst="rect">
            <a:avLst/>
          </a:prstGeom>
          <a:noFill/>
          <a:ln>
            <a:noFill/>
          </a:ln>
        </p:spPr>
        <p:txBody>
          <a:bodyPr spcFirstLastPara="1" wrap="square" lIns="121900" tIns="121900" rIns="121900" bIns="121900" anchor="t" anchorCtr="0">
            <a:normAutofit/>
          </a:bodyPr>
          <a:lstStyle/>
          <a:p>
            <a:pPr marL="0" marR="0" lvl="0" indent="0" algn="l" rtl="0">
              <a:lnSpc>
                <a:spcPct val="80000"/>
              </a:lnSpc>
              <a:spcBef>
                <a:spcPts val="0"/>
              </a:spcBef>
              <a:spcAft>
                <a:spcPts val="0"/>
              </a:spcAft>
              <a:buClr>
                <a:srgbClr val="000000"/>
              </a:buClr>
              <a:buSzPts val="935"/>
              <a:buFont typeface="Arial"/>
              <a:buNone/>
            </a:pPr>
            <a:r>
              <a:rPr lang="fr-FR" sz="2800" b="1">
                <a:solidFill>
                  <a:srgbClr val="37AF8D"/>
                </a:solidFill>
                <a:latin typeface="Calibri"/>
                <a:ea typeface="Calibri"/>
                <a:cs typeface="Calibri"/>
                <a:sym typeface="Calibri"/>
              </a:rPr>
              <a:t>Développement des p</a:t>
            </a:r>
            <a:r>
              <a:rPr lang="fr-FR" sz="2800" b="1" i="0" u="none" strike="noStrike" cap="none">
                <a:solidFill>
                  <a:srgbClr val="37AF8D"/>
                </a:solidFill>
                <a:latin typeface="Calibri"/>
                <a:ea typeface="Calibri"/>
                <a:cs typeface="Calibri"/>
                <a:sym typeface="Calibri"/>
              </a:rPr>
              <a:t>ratiques numériques : </a:t>
            </a:r>
            <a:r>
              <a:rPr lang="fr-FR" sz="1900" b="1" i="0" u="none" strike="noStrike" cap="none">
                <a:solidFill>
                  <a:srgbClr val="37AF8D"/>
                </a:solidFill>
                <a:latin typeface="Calibri"/>
                <a:ea typeface="Calibri"/>
                <a:cs typeface="Calibri"/>
                <a:sym typeface="Calibri"/>
              </a:rPr>
              <a:t>nouveaux outils, nouveaux usages</a:t>
            </a:r>
            <a:endParaRPr sz="1900" b="1" i="0" u="none" strike="noStrike" cap="none">
              <a:solidFill>
                <a:srgbClr val="37AF8D"/>
              </a:solidFill>
              <a:latin typeface="Calibri"/>
              <a:ea typeface="Calibri"/>
              <a:cs typeface="Calibri"/>
              <a:sym typeface="Calibri"/>
            </a:endParaRPr>
          </a:p>
        </p:txBody>
      </p:sp>
      <p:sp>
        <p:nvSpPr>
          <p:cNvPr id="215" name="Google Shape;215;g2d56a06705b_1_146"/>
          <p:cNvSpPr txBox="1"/>
          <p:nvPr/>
        </p:nvSpPr>
        <p:spPr>
          <a:xfrm>
            <a:off x="631050" y="1075400"/>
            <a:ext cx="10700100" cy="1062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2"/>
              </a:buClr>
              <a:buSzPts val="1900"/>
              <a:buFont typeface="Questrial"/>
              <a:buNone/>
            </a:pPr>
            <a:r>
              <a:rPr lang="fr-FR" sz="2000" b="0" i="0" u="none" strike="noStrike" cap="none">
                <a:solidFill>
                  <a:schemeClr val="dk1"/>
                </a:solidFill>
                <a:latin typeface="Questrial"/>
                <a:ea typeface="Questrial"/>
                <a:cs typeface="Questrial"/>
                <a:sym typeface="Questrial"/>
              </a:rPr>
              <a:t>En 2023, 33,0 % des femmes et 46,6 % des hommes ont eu une expérience sexuelle en ligne avec une autre personne </a:t>
            </a:r>
            <a:r>
              <a:rPr lang="fr-FR" sz="1700" b="0" i="0" u="none" strike="noStrike" cap="none">
                <a:solidFill>
                  <a:schemeClr val="dk1"/>
                </a:solidFill>
                <a:latin typeface="Questrial"/>
                <a:ea typeface="Questrial"/>
                <a:cs typeface="Questrial"/>
                <a:sym typeface="Questrial"/>
              </a:rPr>
              <a:t>(connexion à un site de rencontre, rencontre d’un partenaire en ligne, échange d’images ou vidéos intimes).</a:t>
            </a:r>
            <a:endParaRPr sz="1500" b="0" i="0" u="none" strike="noStrike" cap="none">
              <a:solidFill>
                <a:schemeClr val="dk1"/>
              </a:solidFill>
              <a:latin typeface="Questrial"/>
              <a:ea typeface="Questrial"/>
              <a:cs typeface="Questrial"/>
              <a:sym typeface="Questrial"/>
            </a:endParaRPr>
          </a:p>
        </p:txBody>
      </p:sp>
      <p:sp>
        <p:nvSpPr>
          <p:cNvPr id="216" name="Google Shape;216;g2d56a06705b_1_146"/>
          <p:cNvSpPr txBox="1"/>
          <p:nvPr/>
        </p:nvSpPr>
        <p:spPr>
          <a:xfrm>
            <a:off x="702425" y="2977184"/>
            <a:ext cx="4149300" cy="246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fr-FR" sz="2000">
                <a:solidFill>
                  <a:schemeClr val="dk1"/>
                </a:solidFill>
                <a:latin typeface="Questrial"/>
                <a:ea typeface="Questrial"/>
                <a:cs typeface="Questrial"/>
                <a:sym typeface="Questrial"/>
              </a:rPr>
              <a:t>N</a:t>
            </a:r>
            <a:r>
              <a:rPr lang="fr-FR" sz="2000" b="0" i="0" u="none" strike="noStrike" cap="none">
                <a:solidFill>
                  <a:schemeClr val="dk1"/>
                </a:solidFill>
                <a:latin typeface="Questrial"/>
                <a:ea typeface="Questrial"/>
                <a:cs typeface="Questrial"/>
                <a:sym typeface="Questrial"/>
              </a:rPr>
              <a:t>ouveaux modes de rencontres :</a:t>
            </a:r>
            <a:endParaRPr sz="20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chemeClr val="dk1"/>
              </a:solidFill>
              <a:latin typeface="Questrial"/>
              <a:ea typeface="Questrial"/>
              <a:cs typeface="Questrial"/>
              <a:sym typeface="Questrial"/>
            </a:endParaRPr>
          </a:p>
          <a:p>
            <a:pPr marL="0" marR="0" lvl="0" indent="0" algn="l" rtl="0">
              <a:lnSpc>
                <a:spcPct val="100000"/>
              </a:lnSpc>
              <a:spcBef>
                <a:spcPts val="0"/>
              </a:spcBef>
              <a:spcAft>
                <a:spcPts val="0"/>
              </a:spcAft>
              <a:buClr>
                <a:srgbClr val="000000"/>
              </a:buClr>
              <a:buSzPts val="2000"/>
              <a:buFont typeface="Arial"/>
              <a:buNone/>
            </a:pPr>
            <a:r>
              <a:rPr lang="fr-FR" sz="2000" b="0" i="0" u="none" strike="noStrike" cap="none">
                <a:solidFill>
                  <a:schemeClr val="dk1"/>
                </a:solidFill>
                <a:latin typeface="Questrial"/>
                <a:ea typeface="Questrial"/>
                <a:cs typeface="Questrial"/>
                <a:sym typeface="Questrial"/>
              </a:rPr>
              <a:t>17,9 % des femmes et 23,7 % des hommes ont déjà rencontré un ou une partenaire sexuel·le en ligne (site ou appli de rencontre ou réseaux sociaux). </a:t>
            </a:r>
            <a:endParaRPr sz="2000" b="0" i="0" u="none" strike="noStrike" cap="none">
              <a:solidFill>
                <a:schemeClr val="dk1"/>
              </a:solidFill>
              <a:latin typeface="Questrial"/>
              <a:ea typeface="Questrial"/>
              <a:cs typeface="Questrial"/>
              <a:sym typeface="Questrial"/>
            </a:endParaRPr>
          </a:p>
        </p:txBody>
      </p:sp>
      <p:pic>
        <p:nvPicPr>
          <p:cNvPr id="217" name="Google Shape;217;g2d56a06705b_1_146"/>
          <p:cNvPicPr preferRelativeResize="0"/>
          <p:nvPr/>
        </p:nvPicPr>
        <p:blipFill rotWithShape="1">
          <a:blip r:embed="rId3">
            <a:alphaModFix/>
          </a:blip>
          <a:srcRect b="13963"/>
          <a:stretch/>
        </p:blipFill>
        <p:spPr>
          <a:xfrm>
            <a:off x="5400325" y="2413370"/>
            <a:ext cx="5953475" cy="3784009"/>
          </a:xfrm>
          <a:prstGeom prst="rect">
            <a:avLst/>
          </a:prstGeom>
          <a:noFill/>
          <a:ln>
            <a:noFill/>
          </a:ln>
        </p:spPr>
      </p:pic>
      <p:pic>
        <p:nvPicPr>
          <p:cNvPr id="218" name="Google Shape;218;g2d56a06705b_1_146"/>
          <p:cNvPicPr preferRelativeResize="0"/>
          <p:nvPr/>
        </p:nvPicPr>
        <p:blipFill rotWithShape="1">
          <a:blip r:embed="rId4">
            <a:alphaModFix/>
          </a:blip>
          <a:srcRect/>
          <a:stretch/>
        </p:blipFill>
        <p:spPr>
          <a:xfrm>
            <a:off x="10499626" y="202674"/>
            <a:ext cx="1352351" cy="270475"/>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Rouge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5EF18D2ABC242B629F8DA70762326" ma:contentTypeVersion="12" ma:contentTypeDescription="Crée un document." ma:contentTypeScope="" ma:versionID="1bbf9d2e79723b7f65ffeff6ef0a0bb1">
  <xsd:schema xmlns:xsd="http://www.w3.org/2001/XMLSchema" xmlns:xs="http://www.w3.org/2001/XMLSchema" xmlns:p="http://schemas.microsoft.com/office/2006/metadata/properties" xmlns:ns2="af91f1a0-9c53-4f5c-84a6-1dc2388cfd6f" xmlns:ns3="8a4bfb28-84a6-4415-b50c-f9d96ec3aac0" targetNamespace="http://schemas.microsoft.com/office/2006/metadata/properties" ma:root="true" ma:fieldsID="0d2c49f4a963886f77523fcc0625a934" ns2:_="" ns3:_="">
    <xsd:import namespace="af91f1a0-9c53-4f5c-84a6-1dc2388cfd6f"/>
    <xsd:import namespace="8a4bfb28-84a6-4415-b50c-f9d96ec3aa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1f1a0-9c53-4f5c-84a6-1dc2388cfd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89fee143-860a-45b8-aa52-7509225ca96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4bfb28-84a6-4415-b50c-f9d96ec3aac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941d422-5768-425e-b04c-b61c94385e34}" ma:internalName="TaxCatchAll" ma:showField="CatchAllData" ma:web="8a4bfb28-84a6-4415-b50c-f9d96ec3a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91f1a0-9c53-4f5c-84a6-1dc2388cfd6f">
      <Terms xmlns="http://schemas.microsoft.com/office/infopath/2007/PartnerControls"/>
    </lcf76f155ced4ddcb4097134ff3c332f>
    <TaxCatchAll xmlns="8a4bfb28-84a6-4415-b50c-f9d96ec3aac0" xsi:nil="true"/>
  </documentManagement>
</p:properties>
</file>

<file path=customXml/itemProps1.xml><?xml version="1.0" encoding="utf-8"?>
<ds:datastoreItem xmlns:ds="http://schemas.openxmlformats.org/officeDocument/2006/customXml" ds:itemID="{4DD8694C-F4EF-44AA-83A7-ED4969D05019}"/>
</file>

<file path=customXml/itemProps2.xml><?xml version="1.0" encoding="utf-8"?>
<ds:datastoreItem xmlns:ds="http://schemas.openxmlformats.org/officeDocument/2006/customXml" ds:itemID="{6A2D4792-4FD8-4166-81F7-B83221299427}"/>
</file>

<file path=customXml/itemProps3.xml><?xml version="1.0" encoding="utf-8"?>
<ds:datastoreItem xmlns:ds="http://schemas.openxmlformats.org/officeDocument/2006/customXml" ds:itemID="{E9FAC753-5C87-4BD8-9D44-EA3185E6DCB4}"/>
</file>

<file path=docProps/app.xml><?xml version="1.0" encoding="utf-8"?>
<Properties xmlns="http://schemas.openxmlformats.org/officeDocument/2006/extended-properties" xmlns:vt="http://schemas.openxmlformats.org/officeDocument/2006/docPropsVTypes">
  <TotalTime>0</TotalTime>
  <Words>2169</Words>
  <Application>Microsoft Macintosh PowerPoint</Application>
  <PresentationFormat>Grand écran</PresentationFormat>
  <Paragraphs>325</Paragraphs>
  <Slides>33</Slides>
  <Notes>31</Notes>
  <HiddenSlides>9</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Open Sans</vt:lpstr>
      <vt:lpstr>Arial</vt:lpstr>
      <vt:lpstr>Questrial</vt:lpstr>
      <vt:lpstr>Calibri</vt:lpstr>
      <vt:lpstr>Corbel</vt:lpstr>
      <vt:lpstr>Noto Sans Symbols</vt:lpstr>
      <vt:lpstr>Thème Office</vt:lpstr>
      <vt:lpstr>Présentation PowerPoint</vt:lpstr>
      <vt:lpstr>Présentation PowerPoint</vt:lpstr>
      <vt:lpstr>Présentation PowerPoint</vt:lpstr>
      <vt:lpstr>Présentation PowerPoint</vt:lpstr>
      <vt:lpstr>Indicateurs sur la sexualité France hexagonale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Santé sexuelle France hexagonale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Enjeux pour les politiques publiques</vt:lpstr>
      <vt:lpstr>Présentation PowerPoint</vt:lpstr>
      <vt:lpstr>Merci pour votre attention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Armelle Andro</dc:creator>
  <cp:lastModifiedBy>Nathalie BAJOS</cp:lastModifiedBy>
  <cp:revision>1</cp:revision>
  <dcterms:created xsi:type="dcterms:W3CDTF">2024-11-05T15:32:54Z</dcterms:created>
  <dcterms:modified xsi:type="dcterms:W3CDTF">2026-06-23T09:03:44Z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0x01010057E5EF18D2ABC242B629F8DA70762326</vt:lpwstr>
  </property>
</Properties>
</file>