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64" r:id="rId6"/>
    <p:sldId id="278" r:id="rId7"/>
    <p:sldId id="265" r:id="rId8"/>
    <p:sldId id="260" r:id="rId9"/>
    <p:sldId id="268" r:id="rId10"/>
    <p:sldId id="270" r:id="rId11"/>
    <p:sldId id="271" r:id="rId12"/>
    <p:sldId id="279" r:id="rId13"/>
    <p:sldId id="272" r:id="rId14"/>
    <p:sldId id="274" r:id="rId15"/>
    <p:sldId id="273" r:id="rId16"/>
    <p:sldId id="277" r:id="rId17"/>
  </p:sldIdLst>
  <p:sldSz cx="12192000" cy="6858000"/>
  <p:notesSz cx="6858000" cy="9144000"/>
  <p:embeddedFontLst>
    <p:embeddedFont>
      <p:font typeface="Montserrat" panose="00000500000000000000" pitchFamily="50" charset="0"/>
      <p:regular r:id="rId18"/>
      <p:bold r:id="rId19"/>
      <p:italic r:id="rId20"/>
      <p:boldItalic r:id="rId21"/>
    </p:embeddedFont>
    <p:embeddedFont>
      <p:font typeface="Montserrat SemiBold" panose="00000700000000000000" pitchFamily="50" charset="0"/>
      <p:bold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Jamain" userId="85f06a05-e00c-46fe-9d5f-7c8f5289d84f" providerId="ADAL" clId="{FC988E6E-29A7-4465-A6D7-5DADB9236D1A}"/>
    <pc:docChg chg="undo redo custSel addSld delSld modSld">
      <pc:chgData name="Jessica Jamain" userId="85f06a05-e00c-46fe-9d5f-7c8f5289d84f" providerId="ADAL" clId="{FC988E6E-29A7-4465-A6D7-5DADB9236D1A}" dt="2026-03-12T12:33:37.361" v="3438" actId="403"/>
      <pc:docMkLst>
        <pc:docMk/>
      </pc:docMkLst>
      <pc:sldChg chg="delSp modSp mod modAnim">
        <pc:chgData name="Jessica Jamain" userId="85f06a05-e00c-46fe-9d5f-7c8f5289d84f" providerId="ADAL" clId="{FC988E6E-29A7-4465-A6D7-5DADB9236D1A}" dt="2026-03-12T12:33:12.532" v="3436" actId="20577"/>
        <pc:sldMkLst>
          <pc:docMk/>
          <pc:sldMk cId="3005159902" sldId="265"/>
        </pc:sldMkLst>
        <pc:spChg chg="mod">
          <ac:chgData name="Jessica Jamain" userId="85f06a05-e00c-46fe-9d5f-7c8f5289d84f" providerId="ADAL" clId="{FC988E6E-29A7-4465-A6D7-5DADB9236D1A}" dt="2026-03-12T12:33:12.532" v="3436" actId="20577"/>
          <ac:spMkLst>
            <pc:docMk/>
            <pc:sldMk cId="3005159902" sldId="265"/>
            <ac:spMk id="3" creationId="{CE05807D-7C37-DFFC-D943-8B2C40DC538E}"/>
          </ac:spMkLst>
        </pc:spChg>
      </pc:sldChg>
      <pc:sldChg chg="modSp mod">
        <pc:chgData name="Jessica Jamain" userId="85f06a05-e00c-46fe-9d5f-7c8f5289d84f" providerId="ADAL" clId="{FC988E6E-29A7-4465-A6D7-5DADB9236D1A}" dt="2026-03-12T12:33:37.361" v="3438" actId="403"/>
        <pc:sldMkLst>
          <pc:docMk/>
          <pc:sldMk cId="2844414240" sldId="268"/>
        </pc:sldMkLst>
        <pc:spChg chg="mod">
          <ac:chgData name="Jessica Jamain" userId="85f06a05-e00c-46fe-9d5f-7c8f5289d84f" providerId="ADAL" clId="{FC988E6E-29A7-4465-A6D7-5DADB9236D1A}" dt="2026-03-12T12:33:37.361" v="3438" actId="403"/>
          <ac:spMkLst>
            <pc:docMk/>
            <pc:sldMk cId="2844414240" sldId="268"/>
            <ac:spMk id="3" creationId="{CE05807D-7C37-DFFC-D943-8B2C40DC538E}"/>
          </ac:spMkLst>
        </pc:spChg>
      </pc:sldChg>
      <pc:sldChg chg="addSp delSp modSp mod">
        <pc:chgData name="Jessica Jamain" userId="85f06a05-e00c-46fe-9d5f-7c8f5289d84f" providerId="ADAL" clId="{FC988E6E-29A7-4465-A6D7-5DADB9236D1A}" dt="2026-03-11T15:09:56.935" v="3319" actId="1076"/>
        <pc:sldMkLst>
          <pc:docMk/>
          <pc:sldMk cId="411507781" sldId="274"/>
        </pc:sldMkLst>
        <pc:spChg chg="add del mod">
          <ac:chgData name="Jessica Jamain" userId="85f06a05-e00c-46fe-9d5f-7c8f5289d84f" providerId="ADAL" clId="{FC988E6E-29A7-4465-A6D7-5DADB9236D1A}" dt="2026-03-11T15:09:54.327" v="3318" actId="22"/>
          <ac:spMkLst>
            <pc:docMk/>
            <pc:sldMk cId="411507781" sldId="274"/>
            <ac:spMk id="5" creationId="{23A1EFEC-5E91-487F-3A65-70AEFC9FD6BE}"/>
          </ac:spMkLst>
        </pc:spChg>
        <pc:picChg chg="del">
          <ac:chgData name="Jessica Jamain" userId="85f06a05-e00c-46fe-9d5f-7c8f5289d84f" providerId="ADAL" clId="{FC988E6E-29A7-4465-A6D7-5DADB9236D1A}" dt="2026-03-11T15:09:47.424" v="3317" actId="478"/>
          <ac:picMkLst>
            <pc:docMk/>
            <pc:sldMk cId="411507781" sldId="274"/>
            <ac:picMk id="6" creationId="{DE990FFE-33C4-2490-09DA-D661281F6749}"/>
          </ac:picMkLst>
        </pc:picChg>
        <pc:picChg chg="add mod ord">
          <ac:chgData name="Jessica Jamain" userId="85f06a05-e00c-46fe-9d5f-7c8f5289d84f" providerId="ADAL" clId="{FC988E6E-29A7-4465-A6D7-5DADB9236D1A}" dt="2026-03-11T15:09:56.935" v="3319" actId="1076"/>
          <ac:picMkLst>
            <pc:docMk/>
            <pc:sldMk cId="411507781" sldId="274"/>
            <ac:picMk id="8" creationId="{40748671-5E0B-DE40-1FFF-A327B22B3B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5F469C7-C43A-2CBF-78F7-920E7272E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261963"/>
            <a:ext cx="10616381" cy="6454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D74D65D-6B3B-36E4-1D19-855120A47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12610"/>
            <a:ext cx="8925232" cy="64549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285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F763B-EC02-CB49-CD43-E26DFF2F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F0D20A-BBD9-8A58-FCE1-11DF09A8F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1CE6D6-713E-7B8A-D294-2ACEFF38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4DDBAA-2DE7-4AEA-4AAD-BD4F5B89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63208-5B9B-65A1-B495-DFFC5398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65CAEA-4E77-FB2E-D1E5-04A91141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5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52491-0090-6EDE-632C-4EE05E44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348711-E15D-1E87-BE52-355793342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E2F03-E0A8-E394-394C-D9B789A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A1720B-EE44-559B-8481-A8F87EF5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8C539-0777-9868-C9D6-2F7DB9A3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8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DEC88-2637-54DC-55B2-8F9C0055C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135574-955A-11D3-A702-D2E4613D0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C1620-9C50-5CD8-5AB6-629E251D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2737A-8E3D-BE67-0653-854C4E71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8ABE6-F292-117A-1C8D-4CEE1463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5F469C7-C43A-2CBF-78F7-920E7272E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261963"/>
            <a:ext cx="10616381" cy="6454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D74D65D-6B3B-36E4-1D19-855120A47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12610"/>
            <a:ext cx="8925232" cy="64549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51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B36BD-16A8-8896-37DB-D5F3F2D9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0E42D8-28EE-355C-F186-D0FDB208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3F94E-01CF-126E-A101-A1D4F121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66A8C-5433-54F4-5DB0-08956FA0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12879F-F674-CBEF-64EF-C16CF7BA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54FF8-2142-121A-CB20-48C68510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29DA57-BFA1-9815-3B92-0CD4A4F5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07EF2-EC75-E984-760B-FDA2661F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046AD-393A-2274-6196-BAE915FB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365C56-140A-F956-31D1-EA0FA4A0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BAF3E-C323-D867-3522-143CF77B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011CF-4965-ACF9-DB51-2A23E0EDA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149F43-374F-465C-0C1A-1135B9741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46414C-482C-3032-4F75-00707C3E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B2AAD9-52D3-FFE3-2742-62371A95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98E60D-DF05-E899-A590-23DAC9C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99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A9B19-D499-56C8-B8DC-1C20B399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A0121-5A67-AB60-58DA-5D2D9A3C2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95BA70-1455-C8C8-25E5-429EC78EC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2E4B32-CC90-D604-BF56-0FC9983D5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DEF6C9-53B1-C818-00E9-3838A253B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0CF881-D5C6-81F9-F76F-111E6E04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E21DC0-2272-F0CE-48AF-B6B64319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AEA46-7C01-2F0B-CE30-8EC196E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0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0B6FA-5EEA-788F-C3B4-9FE9AE3E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A447FE-2C44-B626-A292-DF5CC201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7CB9F9-1EC0-7A84-C1CE-4A941D78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0563E-4C53-8B25-647D-03404A9A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0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3B220F-F563-3FC5-6340-AA355313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6C626-E529-09C0-F24B-C3800CA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41AEF9-57A0-73A5-7ACD-B802AEAB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2F6C6-EACA-AA56-02A2-809F9522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E06DA8-A890-765A-FD76-9577D8BB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62666D-CBA4-AB00-DFE5-D77960F47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F37B3B-6FF0-94BF-3E25-D577C322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885ACF-AB7E-D1AC-D337-EF76FB7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370B3D-3F46-B917-8E78-7B4F1946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5FD52C-842B-B6C4-47BA-393F96B2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0BFE0-438D-F72E-C434-A62027A0E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47CCB14-D817-4DA5-8C34-AA0620254757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B4A9A-2605-4DC1-4112-3CDBC5BCF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1DC83-8003-754E-CD87-7705ADF0E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76D7-F0CD-4817-B3E4-D783B4B86AC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D1D1F9-C5E3-FDBA-FF50-6D8E218E8A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44" y="4571794"/>
            <a:ext cx="1784556" cy="178455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923646-8E11-1BF9-4E6F-5AF5BD67AF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3" y="2098266"/>
            <a:ext cx="5625961" cy="37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SemiBold" panose="000007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CE195B4-4C30-3E7B-72E1-A6281E7F38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  <p:pic>
        <p:nvPicPr>
          <p:cNvPr id="3" name="Image 2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E5F4F23-526F-6C34-8ABF-6954F2729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113" y="620000"/>
            <a:ext cx="2349325" cy="15617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D0812F1-11AC-5A14-DE91-8113C87171A1}"/>
              </a:ext>
            </a:extLst>
          </p:cNvPr>
          <p:cNvSpPr txBox="1"/>
          <p:nvPr/>
        </p:nvSpPr>
        <p:spPr>
          <a:xfrm>
            <a:off x="0" y="6525495"/>
            <a:ext cx="6593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>
                <a:solidFill>
                  <a:schemeClr val="bg1"/>
                </a:solidFill>
              </a:rPr>
              <a:t>Plénière du 06 novembre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00C8C8-6577-FE05-CB15-7FF82F305404}"/>
              </a:ext>
            </a:extLst>
          </p:cNvPr>
          <p:cNvSpPr txBox="1"/>
          <p:nvPr/>
        </p:nvSpPr>
        <p:spPr>
          <a:xfrm>
            <a:off x="10031239" y="5823659"/>
            <a:ext cx="203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Jessica JAMAIN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F8C891-7A81-6284-B49C-F70D2FAC0DD7}"/>
              </a:ext>
            </a:extLst>
          </p:cNvPr>
          <p:cNvSpPr txBox="1"/>
          <p:nvPr/>
        </p:nvSpPr>
        <p:spPr>
          <a:xfrm>
            <a:off x="1467852" y="2459504"/>
            <a:ext cx="9256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>
                <a:solidFill>
                  <a:schemeClr val="accent3"/>
                </a:solidFill>
                <a:latin typeface="+mj-lt"/>
              </a:rPr>
              <a:t>Cartographie </a:t>
            </a:r>
            <a:br>
              <a:rPr lang="fr-FR" sz="6000">
                <a:solidFill>
                  <a:schemeClr val="accent3"/>
                </a:solidFill>
                <a:latin typeface="+mj-lt"/>
              </a:rPr>
            </a:br>
            <a:r>
              <a:rPr lang="fr-FR" sz="6000">
                <a:solidFill>
                  <a:schemeClr val="accent3"/>
                </a:solidFill>
                <a:latin typeface="+mj-lt"/>
              </a:rPr>
              <a:t>EVARS – </a:t>
            </a:r>
            <a:r>
              <a:rPr lang="fr-FR" sz="6000" err="1">
                <a:solidFill>
                  <a:schemeClr val="accent3"/>
                </a:solidFill>
                <a:latin typeface="+mj-lt"/>
              </a:rPr>
              <a:t>CeGIDD</a:t>
            </a:r>
            <a:r>
              <a:rPr lang="fr-FR" sz="6000">
                <a:solidFill>
                  <a:schemeClr val="accent3"/>
                </a:solidFill>
                <a:latin typeface="+mj-lt"/>
              </a:rPr>
              <a:t> - CCS</a:t>
            </a:r>
            <a:endParaRPr lang="fr-FR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3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9404A-9B26-92E6-1617-3401C2A8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0789"/>
          </a:xfrm>
        </p:spPr>
        <p:txBody>
          <a:bodyPr/>
          <a:lstStyle/>
          <a:p>
            <a:pPr algn="ctr"/>
            <a:r>
              <a:rPr lang="fr-FR">
                <a:solidFill>
                  <a:schemeClr val="accent1"/>
                </a:solidFill>
              </a:rPr>
              <a:t>EVARS</a:t>
            </a:r>
          </a:p>
        </p:txBody>
      </p:sp>
      <p:pic>
        <p:nvPicPr>
          <p:cNvPr id="6" name="Espace réservé du contenu 5" descr="Une image contenant texte, carte, capture d’écran, atlas&#10;&#10;Le contenu généré par l’IA peut être incorrect.">
            <a:extLst>
              <a:ext uri="{FF2B5EF4-FFF2-40B4-BE49-F238E27FC236}">
                <a16:creationId xmlns:a16="http://schemas.microsoft.com/office/drawing/2014/main" id="{8E0B7DDE-DF76-8AFB-B3B1-A86420132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97" y="1535914"/>
            <a:ext cx="3362397" cy="435133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A86A1B-C130-D232-2649-5BC6903D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591" y="1535914"/>
            <a:ext cx="625221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400" b="1">
                <a:solidFill>
                  <a:schemeClr val="accent4"/>
                </a:solidFill>
              </a:rPr>
              <a:t>Répartition territoriale  </a:t>
            </a:r>
          </a:p>
          <a:p>
            <a:pPr algn="just">
              <a:lnSpc>
                <a:spcPct val="100000"/>
              </a:lnSpc>
            </a:pPr>
            <a:r>
              <a:rPr lang="fr-FR" sz="2000"/>
              <a:t>Présence </a:t>
            </a:r>
            <a:r>
              <a:rPr lang="fr-FR" sz="2000" b="1"/>
              <a:t>limitée</a:t>
            </a:r>
            <a:r>
              <a:rPr lang="fr-FR" sz="2000"/>
              <a:t> mais </a:t>
            </a:r>
            <a:r>
              <a:rPr lang="fr-FR" sz="2000" b="1"/>
              <a:t>équilibrée</a:t>
            </a:r>
            <a:r>
              <a:rPr lang="fr-FR" sz="2000"/>
              <a:t> sur l’ensemble de la région Nouvelle-Aquitaine</a:t>
            </a:r>
          </a:p>
          <a:p>
            <a:pPr algn="just">
              <a:lnSpc>
                <a:spcPct val="100000"/>
              </a:lnSpc>
            </a:pPr>
            <a:r>
              <a:rPr lang="fr-FR" sz="2000"/>
              <a:t>Concentration autour des </a:t>
            </a:r>
            <a:r>
              <a:rPr lang="fr-FR" sz="2000" b="1"/>
              <a:t>grands pôles urbains</a:t>
            </a:r>
            <a:r>
              <a:rPr lang="fr-FR" sz="2000"/>
              <a:t> : Bordeaux, Bayonne, Pau, Poitiers, Limoges, Périgueux</a:t>
            </a:r>
          </a:p>
          <a:p>
            <a:pPr algn="just">
              <a:lnSpc>
                <a:spcPct val="100000"/>
              </a:lnSpc>
            </a:pPr>
            <a:r>
              <a:rPr lang="fr-FR" sz="2000"/>
              <a:t>Couverture moins dense dans les zones rurales et du centre de la région (Lot et Garonne, Corrèze, Landes)</a:t>
            </a:r>
          </a:p>
          <a:p>
            <a:pPr algn="just"/>
            <a:endParaRPr lang="fr-FR" sz="1800"/>
          </a:p>
          <a:p>
            <a:pPr algn="just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96925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67514-4B82-8FB1-949C-9C07517AD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D6F9-559C-528C-7B85-D942C647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897"/>
          </a:xfrm>
        </p:spPr>
        <p:txBody>
          <a:bodyPr/>
          <a:lstStyle/>
          <a:p>
            <a:pPr algn="ctr"/>
            <a:r>
              <a:rPr lang="fr-FR" err="1">
                <a:solidFill>
                  <a:schemeClr val="accent1"/>
                </a:solidFill>
              </a:rPr>
              <a:t>CeGIDD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641E57-7BE9-75D7-4FB2-DBF588794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4213" y="1554022"/>
            <a:ext cx="5866645" cy="4351338"/>
          </a:xfrm>
        </p:spPr>
        <p:txBody>
          <a:bodyPr/>
          <a:lstStyle/>
          <a:p>
            <a:pPr algn="just">
              <a:buNone/>
            </a:pPr>
            <a:r>
              <a:rPr lang="fr-FR" sz="2400" b="1">
                <a:solidFill>
                  <a:schemeClr val="accent4"/>
                </a:solidFill>
              </a:rPr>
              <a:t>Répartition territoriale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/>
              <a:t>Réseau </a:t>
            </a:r>
            <a:r>
              <a:rPr lang="fr-FR" sz="2000" b="1"/>
              <a:t>bien maillé</a:t>
            </a:r>
            <a:r>
              <a:rPr lang="fr-FR" sz="2000"/>
              <a:t> sur la région, avec une bonne </a:t>
            </a:r>
            <a:r>
              <a:rPr lang="fr-FR" sz="2000" b="1"/>
              <a:t>couverture géographique</a:t>
            </a:r>
            <a:r>
              <a:rPr lang="fr-FR" sz="2000"/>
              <a:t> : littoral, grandes agglomérations et zones intérieures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/>
              <a:t>Présence dans la majorité des </a:t>
            </a:r>
            <a:r>
              <a:rPr lang="fr-FR" sz="2000" b="1"/>
              <a:t>villes préfectures et sous-préfectures</a:t>
            </a:r>
            <a:endParaRPr lang="fr-FR" sz="200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/>
              <a:t>Quelques </a:t>
            </a:r>
            <a:r>
              <a:rPr lang="fr-FR" sz="2000" b="1"/>
              <a:t>zones blanches persistantes</a:t>
            </a:r>
            <a:r>
              <a:rPr lang="fr-FR" sz="2000"/>
              <a:t> dans le nord-est de la région (Creuse, zones montagneuses)</a:t>
            </a:r>
          </a:p>
          <a:p>
            <a:pPr marL="0" indent="0" algn="just">
              <a:buNone/>
            </a:pPr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0748671-5E0B-DE40-1FFF-A327B22B3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5101" y="1554022"/>
            <a:ext cx="3443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8ED34-8712-8F7E-97B7-11562D53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192B8-CA03-50BE-6445-D393F910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chemeClr val="accent1"/>
                </a:solidFill>
              </a:rPr>
              <a:t>CSS</a:t>
            </a:r>
          </a:p>
        </p:txBody>
      </p:sp>
      <p:pic>
        <p:nvPicPr>
          <p:cNvPr id="6" name="Espace réservé du contenu 5" descr="Une image contenant texte, car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B6CE82D-D298-C08B-81F0-51004D55C1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93" y="1690688"/>
            <a:ext cx="3587945" cy="435133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DE0EA6-9FBF-97C7-99F1-0A06B3523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1110" y="2061668"/>
            <a:ext cx="5181600" cy="2734663"/>
          </a:xfrm>
        </p:spPr>
        <p:txBody>
          <a:bodyPr/>
          <a:lstStyle/>
          <a:p>
            <a:pPr algn="just">
              <a:buNone/>
            </a:pPr>
            <a:r>
              <a:rPr lang="fr-FR" sz="2400" b="1">
                <a:solidFill>
                  <a:schemeClr val="accent4"/>
                </a:solidFill>
              </a:rPr>
              <a:t>Répartition territoriale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/>
              <a:t>Réseau </a:t>
            </a:r>
            <a:r>
              <a:rPr lang="fr-FR" sz="2000" b="1"/>
              <a:t>le plus dense</a:t>
            </a:r>
            <a:r>
              <a:rPr lang="fr-FR" sz="2000"/>
              <a:t> des trois dispositifs, couvrant la quasi-totalité du territoire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/>
              <a:t>Forte présence dans les </a:t>
            </a:r>
            <a:r>
              <a:rPr lang="fr-FR" sz="2000" b="1"/>
              <a:t>zones rurales et périurbaines</a:t>
            </a:r>
            <a:r>
              <a:rPr lang="fr-FR" sz="2000"/>
              <a:t>, en complément des </a:t>
            </a:r>
            <a:r>
              <a:rPr lang="fr-FR" sz="2000" err="1"/>
              <a:t>CeGIDD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54103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BBB82-4212-0D07-1CDD-504503E66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2DE971-BBA3-035A-817E-6257554A59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10035DE-75A4-0D45-7C35-1B84BAE3D180}"/>
              </a:ext>
            </a:extLst>
          </p:cNvPr>
          <p:cNvSpPr txBox="1"/>
          <p:nvPr/>
        </p:nvSpPr>
        <p:spPr>
          <a:xfrm>
            <a:off x="2275140" y="3044279"/>
            <a:ext cx="7641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Merci de votre attention</a:t>
            </a:r>
          </a:p>
        </p:txBody>
      </p:sp>
      <p:pic>
        <p:nvPicPr>
          <p:cNvPr id="7" name="Image 6" descr="Une image contenant texte, Police, Graphique, logo">
            <a:extLst>
              <a:ext uri="{FF2B5EF4-FFF2-40B4-BE49-F238E27FC236}">
                <a16:creationId xmlns:a16="http://schemas.microsoft.com/office/drawing/2014/main" id="{EA0D281B-2BE3-30A0-3342-1E8AA78F2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1" y="353863"/>
            <a:ext cx="2667198" cy="17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BF568-64EE-D6F6-F6C9-8D7A5FAF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33" y="342458"/>
            <a:ext cx="6570134" cy="425186"/>
          </a:xfrm>
        </p:spPr>
        <p:txBody>
          <a:bodyPr>
            <a:noAutofit/>
          </a:bodyPr>
          <a:lstStyle/>
          <a:p>
            <a:pPr algn="ctr"/>
            <a:r>
              <a:rPr lang="fr-FR" sz="2800">
                <a:solidFill>
                  <a:schemeClr val="accent3"/>
                </a:solidFill>
              </a:rPr>
              <a:t>Contexte et enjeux territoriaux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05EB08-9A97-C4FF-29E3-D91D5E97C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011791"/>
            <a:ext cx="10394830" cy="51812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1800" dirty="0"/>
              <a:t>Trois types de structures différentes et complémentaires sur le territoire :</a:t>
            </a:r>
          </a:p>
          <a:p>
            <a:pPr algn="just">
              <a:lnSpc>
                <a:spcPct val="100000"/>
              </a:lnSpc>
            </a:pPr>
            <a:r>
              <a:rPr lang="fr-FR" sz="1800" dirty="0"/>
              <a:t>Espaces Vie Affective, Relationnelle et Sexuelle (</a:t>
            </a:r>
            <a:r>
              <a:rPr lang="fr-FR" sz="1800" b="1" dirty="0"/>
              <a:t>EVARS</a:t>
            </a:r>
            <a:r>
              <a:rPr lang="fr-FR" sz="1800" dirty="0"/>
              <a:t>)</a:t>
            </a:r>
          </a:p>
          <a:p>
            <a:pPr algn="just">
              <a:lnSpc>
                <a:spcPct val="100000"/>
              </a:lnSpc>
            </a:pPr>
            <a:r>
              <a:rPr lang="fr-FR" sz="1800" dirty="0"/>
              <a:t>Centres de Santé Sexuelle (</a:t>
            </a:r>
            <a:r>
              <a:rPr lang="fr-FR" sz="1800" b="1" dirty="0"/>
              <a:t>CSS)</a:t>
            </a:r>
          </a:p>
          <a:p>
            <a:pPr algn="just">
              <a:lnSpc>
                <a:spcPct val="100000"/>
              </a:lnSpc>
            </a:pPr>
            <a:r>
              <a:rPr lang="fr-FR" sz="1800" dirty="0"/>
              <a:t>Centres Gratuit d’Information, de Dépistage et de Diagnostic (</a:t>
            </a:r>
            <a:r>
              <a:rPr lang="fr-FR" sz="1800" b="1" dirty="0" err="1"/>
              <a:t>CeGIDD</a:t>
            </a:r>
            <a:r>
              <a:rPr lang="fr-FR" sz="1800" dirty="0"/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b="1" dirty="0">
                <a:solidFill>
                  <a:schemeClr val="accent4"/>
                </a:solidFill>
              </a:rPr>
              <a:t>Le rôle du </a:t>
            </a:r>
            <a:r>
              <a:rPr lang="fr-FR" sz="1800" b="1" dirty="0" err="1">
                <a:solidFill>
                  <a:schemeClr val="accent4"/>
                </a:solidFill>
              </a:rPr>
              <a:t>CoReSS</a:t>
            </a:r>
            <a:endParaRPr lang="fr-FR" sz="1800" b="1" dirty="0">
              <a:solidFill>
                <a:schemeClr val="accent4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dirty="0"/>
              <a:t>Assurer la </a:t>
            </a:r>
            <a:r>
              <a:rPr lang="fr-FR" sz="1800" b="1" dirty="0"/>
              <a:t>cohérence territoriale</a:t>
            </a:r>
            <a:r>
              <a:rPr lang="fr-FR" sz="1800" dirty="0"/>
              <a:t> et la </a:t>
            </a:r>
            <a:r>
              <a:rPr lang="fr-FR" sz="1800" b="1" dirty="0"/>
              <a:t>complémentarité des acteurs</a:t>
            </a:r>
            <a:endParaRPr lang="fr-FR" sz="1800" dirty="0"/>
          </a:p>
          <a:p>
            <a:pPr algn="just">
              <a:lnSpc>
                <a:spcPct val="100000"/>
              </a:lnSpc>
            </a:pPr>
            <a:r>
              <a:rPr lang="fr-FR" sz="1800" dirty="0"/>
              <a:t>Soutenir la </a:t>
            </a:r>
            <a:r>
              <a:rPr lang="fr-FR" sz="1800" b="1" dirty="0"/>
              <a:t>mise en réseau</a:t>
            </a:r>
            <a:r>
              <a:rPr lang="fr-FR" sz="1800" dirty="0"/>
              <a:t> et le </a:t>
            </a:r>
            <a:r>
              <a:rPr lang="fr-FR" sz="1800" b="1" dirty="0"/>
              <a:t>partage de pratiques professionnelles</a:t>
            </a:r>
            <a:endParaRPr lang="fr-FR" sz="1800" dirty="0"/>
          </a:p>
          <a:p>
            <a:pPr algn="just">
              <a:lnSpc>
                <a:spcPct val="100000"/>
              </a:lnSpc>
            </a:pPr>
            <a:r>
              <a:rPr lang="fr-FR" sz="1800" dirty="0"/>
              <a:t>Favoriser la </a:t>
            </a:r>
            <a:r>
              <a:rPr lang="fr-FR" sz="1800" b="1" dirty="0"/>
              <a:t>visibilité et la lisibilité de l’offre</a:t>
            </a:r>
            <a:r>
              <a:rPr lang="fr-FR" sz="1800" dirty="0"/>
              <a:t> pour les publics et les partenaires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/>
              <a:t> Clarifier les rôles, missions et articulations de chaque structure pour améliorer la coordination et la lisibilité du dispositif global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fr-FR" sz="2000" dirty="0"/>
              <a:t> S’assurer d’une égalité d’accès à l’ensemble du territoire</a:t>
            </a:r>
          </a:p>
          <a:p>
            <a:pPr lvl="1" algn="just"/>
            <a:endParaRPr lang="fr-FR" sz="1400" dirty="0"/>
          </a:p>
          <a:p>
            <a:pPr marL="457200" lvl="1" indent="0" algn="just">
              <a:buNone/>
            </a:pPr>
            <a:endParaRPr lang="fr-FR" sz="1400" dirty="0"/>
          </a:p>
          <a:p>
            <a:pPr marL="457200" lvl="1" indent="0" algn="just">
              <a:buNone/>
            </a:pPr>
            <a:endParaRPr lang="fr-FR" sz="1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562240C-3873-D217-09A0-7D6BCC575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4B21-991F-A827-A8BA-BE7098DF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38ADF2C-5C11-7657-0C4A-835937C0FC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112EB1-4731-7F2B-4317-A3AC9743379A}"/>
              </a:ext>
            </a:extLst>
          </p:cNvPr>
          <p:cNvSpPr txBox="1"/>
          <p:nvPr/>
        </p:nvSpPr>
        <p:spPr>
          <a:xfrm>
            <a:off x="1467852" y="2459504"/>
            <a:ext cx="9256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>
                <a:solidFill>
                  <a:schemeClr val="accent3"/>
                </a:solidFill>
                <a:latin typeface="+mj-lt"/>
              </a:rPr>
              <a:t>Présentation </a:t>
            </a:r>
          </a:p>
          <a:p>
            <a:pPr algn="ctr"/>
            <a:r>
              <a:rPr lang="fr-FR" sz="6000">
                <a:solidFill>
                  <a:schemeClr val="accent3"/>
                </a:solidFill>
                <a:latin typeface="+mj-lt"/>
              </a:rPr>
              <a:t>des structures</a:t>
            </a:r>
            <a:endParaRPr lang="fr-FR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697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7C17D-90CB-D52B-D9E5-1F5D4E9CE081}"/>
              </a:ext>
            </a:extLst>
          </p:cNvPr>
          <p:cNvSpPr/>
          <p:nvPr/>
        </p:nvSpPr>
        <p:spPr>
          <a:xfrm>
            <a:off x="0" y="0"/>
            <a:ext cx="2646947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1BDD70-92A4-E5CA-592B-A865EBCA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70" y="3061768"/>
            <a:ext cx="3932237" cy="68466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2"/>
                </a:solidFill>
              </a:rPr>
              <a:t>EVARS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5807D-7C37-DFFC-D943-8B2C40DC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825" y="191253"/>
            <a:ext cx="8822602" cy="6425697"/>
          </a:xfrm>
        </p:spPr>
        <p:txBody>
          <a:bodyPr/>
          <a:lstStyle/>
          <a:p>
            <a:pPr marL="0" indent="0" algn="just">
              <a:buNone/>
            </a:pPr>
            <a:r>
              <a:rPr lang="fr-FR" sz="1400" dirty="0"/>
              <a:t>16 EVARS en Nouvelle-Aquitaine dont 11 du Planning Familial</a:t>
            </a:r>
          </a:p>
          <a:p>
            <a:pPr marL="0" indent="0" algn="just">
              <a:buNone/>
            </a:pPr>
            <a:endParaRPr lang="fr-FR" sz="1400" dirty="0">
              <a:solidFill>
                <a:srgbClr val="432918"/>
              </a:solidFill>
            </a:endParaRPr>
          </a:p>
          <a:p>
            <a:pPr marL="0" indent="0" algn="just">
              <a:buNone/>
            </a:pPr>
            <a:r>
              <a:rPr lang="fr-FR" sz="1400" b="1" dirty="0">
                <a:solidFill>
                  <a:schemeClr val="accent2"/>
                </a:solidFill>
              </a:rPr>
              <a:t>Financement :</a:t>
            </a:r>
            <a:r>
              <a:rPr lang="fr-FR" sz="1400" dirty="0">
                <a:solidFill>
                  <a:schemeClr val="accent2"/>
                </a:solidFill>
              </a:rPr>
              <a:t> </a:t>
            </a:r>
          </a:p>
          <a:p>
            <a:pPr algn="just"/>
            <a:r>
              <a:rPr lang="fr-FR" sz="1400" dirty="0"/>
              <a:t>Structures associatives</a:t>
            </a:r>
          </a:p>
          <a:p>
            <a:pPr algn="just"/>
            <a:r>
              <a:rPr lang="fr-FR" sz="1400" dirty="0"/>
              <a:t>Financement d’état, délégué aux DRDFE via le préfet</a:t>
            </a:r>
          </a:p>
          <a:p>
            <a:pPr algn="just"/>
            <a:r>
              <a:rPr lang="fr-FR" sz="1400" dirty="0"/>
              <a:t>Demande d’agrément auprès du préfet du département (10 ans)</a:t>
            </a:r>
          </a:p>
          <a:p>
            <a:pPr marL="0" indent="0" algn="just">
              <a:buNone/>
            </a:pPr>
            <a:r>
              <a:rPr lang="fr-FR" sz="1400" b="1" dirty="0"/>
              <a:t>Portés par :</a:t>
            </a:r>
          </a:p>
          <a:p>
            <a:pPr algn="just"/>
            <a:r>
              <a:rPr lang="fr-FR" sz="1400" dirty="0"/>
              <a:t>Associations communautaires : Planning Familial, Couple et famille etc.</a:t>
            </a:r>
          </a:p>
          <a:p>
            <a:pPr marL="0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r>
              <a:rPr lang="fr-FR" sz="1400" b="1" dirty="0">
                <a:solidFill>
                  <a:schemeClr val="accent1"/>
                </a:solidFill>
              </a:rPr>
              <a:t>Mission principale :</a:t>
            </a:r>
            <a:endParaRPr lang="fr-FR" sz="1400" dirty="0">
              <a:solidFill>
                <a:schemeClr val="accent1"/>
              </a:solidFill>
            </a:endParaRPr>
          </a:p>
          <a:p>
            <a:pPr algn="just"/>
            <a:r>
              <a:rPr lang="fr-FR" sz="1400" dirty="0"/>
              <a:t>Informer et accompagner sur la santé sexuelle, parentalité, droits des femmes et égalité entre les femmes et les hommes</a:t>
            </a:r>
          </a:p>
          <a:p>
            <a:pPr marL="0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r>
              <a:rPr lang="fr-FR" sz="1400" b="1" dirty="0">
                <a:solidFill>
                  <a:schemeClr val="accent4"/>
                </a:solidFill>
              </a:rPr>
              <a:t>Thématiques abordées :</a:t>
            </a:r>
            <a:endParaRPr lang="fr-FR" sz="1400" dirty="0">
              <a:solidFill>
                <a:schemeClr val="accent4"/>
              </a:solidFill>
            </a:endParaRPr>
          </a:p>
          <a:p>
            <a:pPr algn="just"/>
            <a:r>
              <a:rPr lang="fr-FR" sz="1400" dirty="0"/>
              <a:t>Contraception et IVG</a:t>
            </a:r>
          </a:p>
          <a:p>
            <a:pPr algn="just"/>
            <a:r>
              <a:rPr lang="fr-FR" sz="1400" dirty="0"/>
              <a:t>Prévention des IST</a:t>
            </a:r>
          </a:p>
          <a:p>
            <a:pPr algn="just"/>
            <a:r>
              <a:rPr lang="fr-FR" sz="1400" dirty="0"/>
              <a:t>Égalité </a:t>
            </a:r>
          </a:p>
          <a:p>
            <a:pPr algn="just"/>
            <a:r>
              <a:rPr lang="fr-FR" sz="1400" dirty="0"/>
              <a:t>Lutte contre les violences sexuelles et sexistes</a:t>
            </a:r>
          </a:p>
          <a:p>
            <a:pPr algn="just"/>
            <a:r>
              <a:rPr lang="fr-FR" sz="1400" dirty="0"/>
              <a:t>Éducation à la sexualité</a:t>
            </a:r>
          </a:p>
          <a:p>
            <a:pPr algn="just"/>
            <a:r>
              <a:rPr lang="fr-FR" sz="1400" dirty="0"/>
              <a:t>Respect des identités de genre et des personnes vulnérables</a:t>
            </a:r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0515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7C17D-90CB-D52B-D9E5-1F5D4E9CE081}"/>
              </a:ext>
            </a:extLst>
          </p:cNvPr>
          <p:cNvSpPr/>
          <p:nvPr/>
        </p:nvSpPr>
        <p:spPr>
          <a:xfrm>
            <a:off x="0" y="0"/>
            <a:ext cx="2566737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1BDD70-92A4-E5CA-592B-A865EBCA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70" y="3087063"/>
            <a:ext cx="3932237" cy="683871"/>
          </a:xfrm>
        </p:spPr>
        <p:txBody>
          <a:bodyPr>
            <a:normAutofit/>
          </a:bodyPr>
          <a:lstStyle/>
          <a:p>
            <a:r>
              <a:rPr lang="fr-FR" err="1">
                <a:solidFill>
                  <a:schemeClr val="tx2"/>
                </a:solidFill>
              </a:rPr>
              <a:t>CeGIDD</a:t>
            </a:r>
            <a:endParaRPr lang="fr-FR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5807D-7C37-DFFC-D943-8B2C40DC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707" y="1241395"/>
            <a:ext cx="8793638" cy="4375206"/>
          </a:xfrm>
        </p:spPr>
        <p:txBody>
          <a:bodyPr/>
          <a:lstStyle/>
          <a:p>
            <a:pPr marL="0" indent="0" algn="just">
              <a:buNone/>
            </a:pPr>
            <a:r>
              <a:rPr lang="fr-FR" sz="1400" b="1" dirty="0"/>
              <a:t>Création :</a:t>
            </a:r>
            <a:r>
              <a:rPr lang="fr-FR" sz="1400" dirty="0"/>
              <a:t> loi du 22 décembre 2014 – mise en place en </a:t>
            </a:r>
            <a:r>
              <a:rPr lang="fr-FR" sz="1400" b="1" dirty="0"/>
              <a:t>janvier 2016</a:t>
            </a:r>
          </a:p>
          <a:p>
            <a:pPr marL="0" indent="0" algn="just">
              <a:buNone/>
            </a:pPr>
            <a:r>
              <a:rPr lang="fr-FR" sz="1400" b="1" dirty="0">
                <a:sym typeface="Wingdings" panose="05000000000000000000" pitchFamily="2" charset="2"/>
              </a:rPr>
              <a:t> </a:t>
            </a:r>
            <a:r>
              <a:rPr lang="fr-FR" sz="1400" dirty="0"/>
              <a:t>Fusion des anciens </a:t>
            </a:r>
            <a:r>
              <a:rPr lang="fr-FR" sz="1400" b="1" dirty="0"/>
              <a:t>CDAG</a:t>
            </a:r>
            <a:r>
              <a:rPr lang="fr-FR" sz="1400" dirty="0"/>
              <a:t> (VIH/hépatites) et </a:t>
            </a:r>
            <a:r>
              <a:rPr lang="fr-FR" sz="1400" b="1" dirty="0"/>
              <a:t>CIDDIST</a:t>
            </a:r>
            <a:r>
              <a:rPr lang="fr-FR" sz="1400" dirty="0"/>
              <a:t> (IST)</a:t>
            </a:r>
          </a:p>
          <a:p>
            <a:pPr algn="just"/>
            <a:r>
              <a:rPr lang="fr-FR" sz="1400" dirty="0"/>
              <a:t>Financement par le </a:t>
            </a:r>
            <a:r>
              <a:rPr lang="fr-FR" sz="1400" b="1" dirty="0"/>
              <a:t>FIR </a:t>
            </a:r>
            <a:r>
              <a:rPr lang="fr-FR" sz="1400"/>
              <a:t>et habilité par l’ARS</a:t>
            </a:r>
          </a:p>
          <a:p>
            <a:pPr marL="0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r>
              <a:rPr lang="fr-FR" sz="1400" b="1" dirty="0">
                <a:solidFill>
                  <a:schemeClr val="accent2"/>
                </a:solidFill>
              </a:rPr>
              <a:t>Objectif :</a:t>
            </a:r>
            <a:endParaRPr lang="fr-FR" sz="1400" dirty="0">
              <a:solidFill>
                <a:schemeClr val="accent2"/>
              </a:solidFill>
            </a:endParaRPr>
          </a:p>
          <a:p>
            <a:pPr algn="just"/>
            <a:r>
              <a:rPr lang="fr-FR" sz="1400" b="1" dirty="0"/>
              <a:t>Améliorer l’accessibilité et la qualité</a:t>
            </a:r>
            <a:r>
              <a:rPr lang="fr-FR" sz="1400" dirty="0"/>
              <a:t> du dépistage et de la prévention</a:t>
            </a:r>
          </a:p>
          <a:p>
            <a:pPr marL="0" indent="0" algn="just">
              <a:buNone/>
            </a:pPr>
            <a:r>
              <a:rPr lang="fr-FR" sz="1400" dirty="0">
                <a:sym typeface="Wingdings" panose="05000000000000000000" pitchFamily="2" charset="2"/>
              </a:rPr>
              <a:t>             </a:t>
            </a:r>
            <a:r>
              <a:rPr lang="fr-FR" sz="1400" dirty="0"/>
              <a:t>Priorité aux publics </a:t>
            </a:r>
            <a:r>
              <a:rPr lang="fr-FR" sz="1400" b="1" dirty="0"/>
              <a:t>vulnérables</a:t>
            </a:r>
            <a:r>
              <a:rPr lang="fr-FR" sz="1400" dirty="0"/>
              <a:t> ou éloignés du système de soins</a:t>
            </a:r>
          </a:p>
          <a:p>
            <a:pPr marL="0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r>
              <a:rPr lang="fr-FR" sz="1400" b="1" dirty="0">
                <a:solidFill>
                  <a:schemeClr val="accent4"/>
                </a:solidFill>
              </a:rPr>
              <a:t>Missions :</a:t>
            </a:r>
            <a:endParaRPr lang="fr-FR" sz="1400" dirty="0">
              <a:solidFill>
                <a:schemeClr val="accent4"/>
              </a:solidFill>
            </a:endParaRPr>
          </a:p>
          <a:p>
            <a:pPr algn="just"/>
            <a:r>
              <a:rPr lang="fr-FR" sz="1400" dirty="0"/>
              <a:t>Organisation plus </a:t>
            </a:r>
            <a:r>
              <a:rPr lang="fr-FR" sz="1400" b="1" dirty="0"/>
              <a:t>cohérente, continue et simplifiée</a:t>
            </a:r>
            <a:r>
              <a:rPr lang="fr-FR" sz="1400" dirty="0"/>
              <a:t> du parcours de dépistage</a:t>
            </a:r>
          </a:p>
          <a:p>
            <a:pPr algn="just"/>
            <a:r>
              <a:rPr lang="fr-FR" sz="1400" dirty="0"/>
              <a:t>Information, prévention et dépistage du </a:t>
            </a:r>
            <a:r>
              <a:rPr lang="fr-FR" sz="1400" b="1" dirty="0"/>
              <a:t>VIH, des hépatites et des IST</a:t>
            </a:r>
          </a:p>
          <a:p>
            <a:pPr algn="just"/>
            <a:r>
              <a:rPr lang="fr-FR" sz="1400" dirty="0"/>
              <a:t>Prescription et délivrance </a:t>
            </a:r>
            <a:r>
              <a:rPr lang="fr-FR" sz="1400" b="1" dirty="0" err="1"/>
              <a:t>PrEP</a:t>
            </a:r>
            <a:r>
              <a:rPr lang="fr-FR" sz="1400" b="1" dirty="0"/>
              <a:t>/TPE</a:t>
            </a:r>
          </a:p>
          <a:p>
            <a:pPr algn="just">
              <a:lnSpc>
                <a:spcPct val="100000"/>
              </a:lnSpc>
            </a:pPr>
            <a:r>
              <a:rPr lang="fr-FR" sz="1400" dirty="0"/>
              <a:t>Prescription et délivrance de </a:t>
            </a:r>
            <a:r>
              <a:rPr lang="fr-FR" sz="1400" b="1" dirty="0"/>
              <a:t>contraceptifs</a:t>
            </a: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671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7C17D-90CB-D52B-D9E5-1F5D4E9CE081}"/>
              </a:ext>
            </a:extLst>
          </p:cNvPr>
          <p:cNvSpPr/>
          <p:nvPr/>
        </p:nvSpPr>
        <p:spPr>
          <a:xfrm>
            <a:off x="0" y="0"/>
            <a:ext cx="3777916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1BDD70-92A4-E5CA-592B-A865EBCA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1610"/>
            <a:ext cx="3932237" cy="1100667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2"/>
                </a:solidFill>
              </a:rPr>
              <a:t>Centre de Santé Sexuelle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5807D-7C37-DFFC-D943-8B2C40DC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032" y="512064"/>
            <a:ext cx="7667235" cy="60076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sz="1400" b="1" dirty="0">
                <a:solidFill>
                  <a:schemeClr val="accent2"/>
                </a:solidFill>
              </a:rPr>
              <a:t>Financement :</a:t>
            </a:r>
          </a:p>
          <a:p>
            <a:pPr>
              <a:lnSpc>
                <a:spcPct val="100000"/>
              </a:lnSpc>
            </a:pPr>
            <a:r>
              <a:rPr lang="fr-FR" sz="1400" dirty="0"/>
              <a:t>Structures publiques</a:t>
            </a:r>
          </a:p>
          <a:p>
            <a:pPr>
              <a:lnSpc>
                <a:spcPct val="100000"/>
              </a:lnSpc>
            </a:pPr>
            <a:r>
              <a:rPr lang="fr-FR" sz="1400" dirty="0"/>
              <a:t>Financement d’état, décentralisé au niveau régional / conseils départementaux </a:t>
            </a:r>
          </a:p>
          <a:p>
            <a:pPr>
              <a:lnSpc>
                <a:spcPct val="100000"/>
              </a:lnSpc>
            </a:pPr>
            <a:r>
              <a:rPr lang="fr-FR" sz="1400" dirty="0"/>
              <a:t>Portés par :</a:t>
            </a:r>
          </a:p>
          <a:p>
            <a:pPr lvl="1">
              <a:lnSpc>
                <a:spcPct val="100000"/>
              </a:lnSpc>
            </a:pPr>
            <a:r>
              <a:rPr lang="fr-FR" sz="1400" dirty="0"/>
              <a:t>Conseil départemental</a:t>
            </a:r>
          </a:p>
          <a:p>
            <a:pPr lvl="1">
              <a:lnSpc>
                <a:spcPct val="100000"/>
              </a:lnSpc>
            </a:pPr>
            <a:r>
              <a:rPr lang="fr-FR" sz="1400" dirty="0"/>
              <a:t>Centre hospitalier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1400" b="1" dirty="0">
                <a:solidFill>
                  <a:schemeClr val="accent4"/>
                </a:solidFill>
              </a:rPr>
              <a:t>Missions principales : </a:t>
            </a:r>
            <a:r>
              <a:rPr lang="fr-FR" sz="1400" dirty="0">
                <a:solidFill>
                  <a:srgbClr val="432918"/>
                </a:solidFill>
              </a:rPr>
              <a:t>orientation sanitaire, avec une compétence médicale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400" dirty="0"/>
              <a:t>Informer &amp; Accompagner </a:t>
            </a:r>
          </a:p>
          <a:p>
            <a:pPr>
              <a:lnSpc>
                <a:spcPct val="100000"/>
              </a:lnSpc>
            </a:pPr>
            <a:r>
              <a:rPr lang="fr-FR" sz="1400" dirty="0"/>
              <a:t>Contraception : consultations &amp; prescriptions</a:t>
            </a:r>
          </a:p>
          <a:p>
            <a:pPr>
              <a:lnSpc>
                <a:spcPct val="100000"/>
              </a:lnSpc>
            </a:pPr>
            <a:r>
              <a:rPr lang="fr-FR" sz="1400" b="1" dirty="0"/>
              <a:t>Dépistage et prise en charge des IST </a:t>
            </a:r>
            <a:r>
              <a:rPr lang="fr-FR" sz="1400" dirty="0"/>
              <a:t>(selon les centres) </a:t>
            </a:r>
          </a:p>
          <a:p>
            <a:pPr>
              <a:lnSpc>
                <a:spcPct val="100000"/>
              </a:lnSpc>
            </a:pPr>
            <a:r>
              <a:rPr lang="fr-FR" sz="1400" dirty="0"/>
              <a:t>Pose de dispositifs contraceptifs &amp; délivrance de contraception d’urgence</a:t>
            </a:r>
          </a:p>
          <a:p>
            <a:pPr>
              <a:lnSpc>
                <a:spcPct val="100000"/>
              </a:lnSpc>
            </a:pPr>
            <a:r>
              <a:rPr lang="fr-FR" sz="1400" dirty="0"/>
              <a:t>IVG (selon les centres)</a:t>
            </a:r>
          </a:p>
          <a:p>
            <a:pPr>
              <a:lnSpc>
                <a:spcPct val="100000"/>
              </a:lnSpc>
            </a:pPr>
            <a:r>
              <a:rPr lang="fr-FR" sz="1400" b="1" dirty="0"/>
              <a:t>Vaccination</a:t>
            </a:r>
            <a:endParaRPr lang="fr-FR" sz="1400" dirty="0"/>
          </a:p>
          <a:p>
            <a:pPr>
              <a:lnSpc>
                <a:spcPct val="100000"/>
              </a:lnSpc>
            </a:pPr>
            <a:r>
              <a:rPr lang="fr-FR" sz="1400" b="1" dirty="0"/>
              <a:t>Service confidentiel et accessible à tous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b="1" dirty="0"/>
          </a:p>
          <a:p>
            <a:endParaRPr lang="fr-FR" sz="1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4CE714-8FF5-312D-EFF4-F429A5606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3646954"/>
            <a:ext cx="3932237" cy="959668"/>
          </a:xfrm>
        </p:spPr>
        <p:txBody>
          <a:bodyPr/>
          <a:lstStyle/>
          <a:p>
            <a:r>
              <a:rPr lang="fr-FR" sz="1800" i="1" err="1">
                <a:solidFill>
                  <a:schemeClr val="tx2"/>
                </a:solidFill>
              </a:rPr>
              <a:t>Ex-centres</a:t>
            </a:r>
            <a:r>
              <a:rPr lang="fr-FR" sz="1800" i="1">
                <a:solidFill>
                  <a:schemeClr val="tx2"/>
                </a:solidFill>
              </a:rPr>
              <a:t> de planification et d’éducation familiale (CPEF)</a:t>
            </a:r>
            <a:endParaRPr lang="fr-F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BF568-64EE-D6F6-F6C9-8D7A5FAF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33" y="342458"/>
            <a:ext cx="6570134" cy="42518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>
                <a:solidFill>
                  <a:schemeClr val="accent3"/>
                </a:solidFill>
              </a:rPr>
              <a:t>Leurs missions communes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562240C-3873-D217-09A0-7D6BCC575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ADB683C-A762-11D4-1C42-7BE91B095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334" y="1068309"/>
            <a:ext cx="10838422" cy="5015620"/>
          </a:xfrm>
        </p:spPr>
        <p:txBody>
          <a:bodyPr/>
          <a:lstStyle/>
          <a:p>
            <a:pPr marL="0" indent="0">
              <a:buNone/>
            </a:pPr>
            <a:r>
              <a:rPr lang="fr-FR" sz="1400" b="1" u="sng">
                <a:solidFill>
                  <a:schemeClr val="accent1"/>
                </a:solidFill>
              </a:rPr>
              <a:t>Objectif général</a:t>
            </a:r>
          </a:p>
          <a:p>
            <a:pPr marL="0" indent="0">
              <a:buNone/>
            </a:pPr>
            <a:r>
              <a:rPr lang="fr-FR" sz="1400"/>
              <a:t>Promouvoir une </a:t>
            </a:r>
            <a:r>
              <a:rPr lang="fr-FR" sz="1400" b="1"/>
              <a:t>santé sexuelle globale</a:t>
            </a:r>
            <a:r>
              <a:rPr lang="fr-FR" sz="1400"/>
              <a:t>, fondée sur :</a:t>
            </a:r>
          </a:p>
          <a:p>
            <a:r>
              <a:rPr lang="fr-FR" sz="1400"/>
              <a:t>L’</a:t>
            </a:r>
            <a:r>
              <a:rPr lang="fr-FR" sz="1400" b="1"/>
              <a:t>égalité</a:t>
            </a:r>
          </a:p>
          <a:p>
            <a:r>
              <a:rPr lang="fr-FR" sz="1400"/>
              <a:t>Le </a:t>
            </a:r>
            <a:r>
              <a:rPr lang="fr-FR" sz="1400" b="1"/>
              <a:t>respect de soi et de l’autre</a:t>
            </a:r>
            <a:endParaRPr lang="fr-FR" sz="1400"/>
          </a:p>
          <a:p>
            <a:r>
              <a:rPr lang="fr-FR" sz="1400"/>
              <a:t>La </a:t>
            </a:r>
            <a:r>
              <a:rPr lang="fr-FR" sz="1400" b="1"/>
              <a:t>prévention</a:t>
            </a:r>
            <a:r>
              <a:rPr lang="fr-FR" sz="1400"/>
              <a:t> et </a:t>
            </a:r>
            <a:r>
              <a:rPr lang="fr-FR" sz="1400" b="1"/>
              <a:t>l’information</a:t>
            </a:r>
            <a:endParaRPr lang="fr-FR" sz="1400"/>
          </a:p>
          <a:p>
            <a:r>
              <a:rPr lang="fr-FR" sz="1400"/>
              <a:t>L’</a:t>
            </a:r>
            <a:r>
              <a:rPr lang="fr-FR" sz="1400" b="1"/>
              <a:t>accès universel, confidentiel</a:t>
            </a:r>
            <a:r>
              <a:rPr lang="fr-FR" sz="1400"/>
              <a:t> et </a:t>
            </a:r>
            <a:r>
              <a:rPr lang="fr-FR" sz="1400" b="1"/>
              <a:t>gratuit</a:t>
            </a:r>
            <a:r>
              <a:rPr lang="fr-FR" sz="1400"/>
              <a:t> à tous</a:t>
            </a:r>
          </a:p>
          <a:p>
            <a:pPr marL="0" indent="0">
              <a:buNone/>
            </a:pPr>
            <a:endParaRPr lang="fr-FR" sz="1400" b="1"/>
          </a:p>
          <a:p>
            <a:pPr marL="0" indent="0">
              <a:buNone/>
            </a:pPr>
            <a:r>
              <a:rPr lang="fr-FR" sz="1400" b="1" u="sng">
                <a:solidFill>
                  <a:schemeClr val="accent4"/>
                </a:solidFill>
              </a:rPr>
              <a:t>Missions partagées</a:t>
            </a:r>
          </a:p>
          <a:p>
            <a:r>
              <a:rPr lang="fr-FR" sz="1400" b="1"/>
              <a:t>Promouvoir la santé sexuelle</a:t>
            </a:r>
            <a:r>
              <a:rPr lang="fr-FR" sz="1400"/>
              <a:t> dans une approche globale (physique, mentale, sociale)</a:t>
            </a:r>
          </a:p>
          <a:p>
            <a:r>
              <a:rPr lang="fr-FR" sz="1400" b="1"/>
              <a:t>Informer et sensibiliser</a:t>
            </a:r>
            <a:r>
              <a:rPr lang="fr-FR" sz="1400"/>
              <a:t> sur la vie affective, relationnelle et sexuelle</a:t>
            </a:r>
          </a:p>
          <a:p>
            <a:r>
              <a:rPr lang="fr-FR" sz="1400" b="1"/>
              <a:t>Prévenir et dépister</a:t>
            </a:r>
            <a:r>
              <a:rPr lang="fr-FR" sz="1400"/>
              <a:t> les infections sexuellement transmissibles et hépatites</a:t>
            </a:r>
          </a:p>
          <a:p>
            <a:r>
              <a:rPr lang="fr-FR" sz="1400" b="1"/>
              <a:t>Accompagner</a:t>
            </a:r>
            <a:r>
              <a:rPr lang="fr-FR" sz="1400"/>
              <a:t> les personnes autour de la </a:t>
            </a:r>
            <a:r>
              <a:rPr lang="fr-FR" sz="1400" b="1"/>
              <a:t>contraception</a:t>
            </a:r>
            <a:r>
              <a:rPr lang="fr-FR" sz="1400"/>
              <a:t> et de l’</a:t>
            </a:r>
            <a:r>
              <a:rPr lang="fr-FR" sz="1400" b="1"/>
              <a:t>IVG</a:t>
            </a:r>
            <a:endParaRPr lang="fr-FR" sz="1400"/>
          </a:p>
          <a:p>
            <a:r>
              <a:rPr lang="fr-FR" sz="1400" b="1"/>
              <a:t>Lutter contre les violences</a:t>
            </a:r>
            <a:r>
              <a:rPr lang="fr-FR" sz="1400"/>
              <a:t> sexistes et sexuelles</a:t>
            </a:r>
          </a:p>
          <a:p>
            <a:r>
              <a:rPr lang="fr-FR" sz="1400" b="1"/>
              <a:t>Garantir anonymat, gratuité et bienveillance</a:t>
            </a:r>
            <a:endParaRPr lang="fr-FR" sz="1400"/>
          </a:p>
          <a:p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838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E764-4743-B1DF-6691-ED7E0165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5BBD-DD8F-FD6F-7A20-69D2028D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33" y="342458"/>
            <a:ext cx="6570134" cy="42518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>
                <a:solidFill>
                  <a:schemeClr val="accent3"/>
                </a:solidFill>
              </a:rPr>
              <a:t>Leurs différences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C12D07C-D64C-D48D-E54A-CD8ABF1CBF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81AF701-CDB7-8E5F-7A6B-774B529728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2447281"/>
              </p:ext>
            </p:extLst>
          </p:nvPr>
        </p:nvGraphicFramePr>
        <p:xfrm>
          <a:off x="775202" y="1352032"/>
          <a:ext cx="10641596" cy="441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469">
                  <a:extLst>
                    <a:ext uri="{9D8B030D-6E8A-4147-A177-3AD203B41FA5}">
                      <a16:colId xmlns:a16="http://schemas.microsoft.com/office/drawing/2014/main" val="252049256"/>
                    </a:ext>
                  </a:extLst>
                </a:gridCol>
                <a:gridCol w="3730028">
                  <a:extLst>
                    <a:ext uri="{9D8B030D-6E8A-4147-A177-3AD203B41FA5}">
                      <a16:colId xmlns:a16="http://schemas.microsoft.com/office/drawing/2014/main" val="1881939526"/>
                    </a:ext>
                  </a:extLst>
                </a:gridCol>
                <a:gridCol w="2462543">
                  <a:extLst>
                    <a:ext uri="{9D8B030D-6E8A-4147-A177-3AD203B41FA5}">
                      <a16:colId xmlns:a16="http://schemas.microsoft.com/office/drawing/2014/main" val="3493452086"/>
                    </a:ext>
                  </a:extLst>
                </a:gridCol>
                <a:gridCol w="3078556">
                  <a:extLst>
                    <a:ext uri="{9D8B030D-6E8A-4147-A177-3AD203B41FA5}">
                      <a16:colId xmlns:a16="http://schemas.microsoft.com/office/drawing/2014/main" val="3931554724"/>
                    </a:ext>
                  </a:extLst>
                </a:gridCol>
              </a:tblGrid>
              <a:tr h="787651">
                <a:tc>
                  <a:txBody>
                    <a:bodyPr/>
                    <a:lstStyle/>
                    <a:p>
                      <a:r>
                        <a:rPr lang="fr-FR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Spécificités principales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Publics visés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Particularités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92824"/>
                  </a:ext>
                </a:extLst>
              </a:tr>
              <a:tr h="1081889">
                <a:tc>
                  <a:txBody>
                    <a:bodyPr/>
                    <a:lstStyle/>
                    <a:p>
                      <a:endParaRPr lang="fr-FR"/>
                    </a:p>
                    <a:p>
                      <a:r>
                        <a:rPr lang="fr-FR"/>
                        <a:t>EVARS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Information, écoute et prévention sur la vie affective, relationnelle et sexuelle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Tout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Pas d’actes médicaux Accompagnement IVG et entretiens préalables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45127"/>
                  </a:ext>
                </a:extLst>
              </a:tr>
              <a:tr h="1081889">
                <a:tc>
                  <a:txBody>
                    <a:bodyPr/>
                    <a:lstStyle/>
                    <a:p>
                      <a:endParaRPr lang="fr-FR"/>
                    </a:p>
                    <a:p>
                      <a:r>
                        <a:rPr lang="fr-FR" err="1"/>
                        <a:t>CeGIDD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Dépistage et diagnostic des IST et hépatites</a:t>
                      </a:r>
                    </a:p>
                    <a:p>
                      <a:r>
                        <a:rPr lang="fr-FR"/>
                        <a:t>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Tout public en particulier les publics vulnérables et éloignés du système de soins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Structure médicale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7094"/>
                  </a:ext>
                </a:extLst>
              </a:tr>
              <a:tr h="1081889">
                <a:tc>
                  <a:txBody>
                    <a:bodyPr/>
                    <a:lstStyle/>
                    <a:p>
                      <a:endParaRPr lang="fr-FR"/>
                    </a:p>
                    <a:p>
                      <a:r>
                        <a:rPr lang="fr-FR"/>
                        <a:t>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Accompagnement global en santé sexuelle : contraception, IVG, vaccination, écoute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Tout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Peuvent réaliser IVG et dépister les IST selon les centres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3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0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A1ED1-93DF-7E95-B8E4-CDC0FF2D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99D27CF-E98F-3C41-7052-19E698A80B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991"/>
            <a:ext cx="12191999" cy="6650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F311325-FB49-03B4-1451-2C36650C82BB}"/>
              </a:ext>
            </a:extLst>
          </p:cNvPr>
          <p:cNvSpPr txBox="1"/>
          <p:nvPr/>
        </p:nvSpPr>
        <p:spPr>
          <a:xfrm>
            <a:off x="1467852" y="2459504"/>
            <a:ext cx="9256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>
                <a:solidFill>
                  <a:schemeClr val="accent3"/>
                </a:solidFill>
                <a:latin typeface="+mj-lt"/>
              </a:rPr>
              <a:t>Répartition géographique</a:t>
            </a:r>
            <a:endParaRPr lang="fr-FR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006698"/>
      </p:ext>
    </p:extLst>
  </p:cSld>
  <p:clrMapOvr>
    <a:masterClrMapping/>
  </p:clrMapOvr>
</p:sld>
</file>

<file path=ppt/theme/theme1.xml><?xml version="1.0" encoding="utf-8"?>
<a:theme xmlns:a="http://schemas.openxmlformats.org/drawingml/2006/main" name="Essai modèle présention COREVIH NA ">
  <a:themeElements>
    <a:clrScheme name="couleurs COREVIH NA">
      <a:dk1>
        <a:srgbClr val="5F5F5F"/>
      </a:dk1>
      <a:lt1>
        <a:srgbClr val="FFFFFF"/>
      </a:lt1>
      <a:dk2>
        <a:srgbClr val="FFFFFF"/>
      </a:dk2>
      <a:lt2>
        <a:srgbClr val="FFFFFF"/>
      </a:lt2>
      <a:accent1>
        <a:srgbClr val="E50051"/>
      </a:accent1>
      <a:accent2>
        <a:srgbClr val="E94F2D"/>
      </a:accent2>
      <a:accent3>
        <a:srgbClr val="BE1622"/>
      </a:accent3>
      <a:accent4>
        <a:srgbClr val="00A19A"/>
      </a:accent4>
      <a:accent5>
        <a:srgbClr val="007C76"/>
      </a:accent5>
      <a:accent6>
        <a:srgbClr val="486360"/>
      </a:accent6>
      <a:hlink>
        <a:srgbClr val="993366"/>
      </a:hlink>
      <a:folHlink>
        <a:srgbClr val="808080"/>
      </a:folHlink>
    </a:clrScheme>
    <a:fontScheme name="Typo COREVIH NA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.potx" id="{F2975FBF-3C3E-48A8-9A7A-443C0BE04E36}" vid="{45D46749-EB86-4F8E-869D-5A72826CF4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91f1a0-9c53-4f5c-84a6-1dc2388cfd6f">
      <Terms xmlns="http://schemas.microsoft.com/office/infopath/2007/PartnerControls"/>
    </lcf76f155ced4ddcb4097134ff3c332f>
    <TaxCatchAll xmlns="8a4bfb28-84a6-4415-b50c-f9d96ec3aa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EF18D2ABC242B629F8DA70762326" ma:contentTypeVersion="11" ma:contentTypeDescription="Crée un document." ma:contentTypeScope="" ma:versionID="046471ba0cd064dc8af44e7ffe4a4ee2">
  <xsd:schema xmlns:xsd="http://www.w3.org/2001/XMLSchema" xmlns:xs="http://www.w3.org/2001/XMLSchema" xmlns:p="http://schemas.microsoft.com/office/2006/metadata/properties" xmlns:ns2="af91f1a0-9c53-4f5c-84a6-1dc2388cfd6f" xmlns:ns3="8a4bfb28-84a6-4415-b50c-f9d96ec3aac0" targetNamespace="http://schemas.microsoft.com/office/2006/metadata/properties" ma:root="true" ma:fieldsID="580e0c3c3382429ef2a8f003d77861d5" ns2:_="" ns3:_="">
    <xsd:import namespace="af91f1a0-9c53-4f5c-84a6-1dc2388cfd6f"/>
    <xsd:import namespace="8a4bfb28-84a6-4415-b50c-f9d96ec3a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1f1a0-9c53-4f5c-84a6-1dc2388c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89fee143-860a-45b8-aa52-7509225ca9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fb28-84a6-4415-b50c-f9d96ec3aac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41d422-5768-425e-b04c-b61c94385e34}" ma:internalName="TaxCatchAll" ma:showField="CatchAllData" ma:web="8a4bfb28-84a6-4415-b50c-f9d96ec3a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9A7A4-455C-4249-A007-08A7E87735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4F932-B4BC-4AD6-AD77-559666ED1E60}">
  <ds:schemaRefs>
    <ds:schemaRef ds:uri="25784dfc-75e7-4ce0-abd2-3319a628fa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f91f1a0-9c53-4f5c-84a6-1dc2388cfd6f"/>
    <ds:schemaRef ds:uri="8a4bfb28-84a6-4415-b50c-f9d96ec3aac0"/>
  </ds:schemaRefs>
</ds:datastoreItem>
</file>

<file path=customXml/itemProps3.xml><?xml version="1.0" encoding="utf-8"?>
<ds:datastoreItem xmlns:ds="http://schemas.openxmlformats.org/officeDocument/2006/customXml" ds:itemID="{5243D7DF-846E-4010-9074-4F399B102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1f1a0-9c53-4f5c-84a6-1dc2388cfd6f"/>
    <ds:schemaRef ds:uri="8a4bfb28-84a6-4415-b50c-f9d96ec3a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Charte COREVIH NA Modèle</Template>
  <TotalTime>136</TotalTime>
  <Words>729</Words>
  <Application>Microsoft Office PowerPoint</Application>
  <PresentationFormat>Grand écran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Wingdings</vt:lpstr>
      <vt:lpstr>Arial</vt:lpstr>
      <vt:lpstr>Montserrat SemiBold</vt:lpstr>
      <vt:lpstr>Montserrat</vt:lpstr>
      <vt:lpstr>Essai modèle présention COREVIH NA </vt:lpstr>
      <vt:lpstr>Présentation PowerPoint</vt:lpstr>
      <vt:lpstr>Contexte et enjeux territoriaux</vt:lpstr>
      <vt:lpstr>Présentation PowerPoint</vt:lpstr>
      <vt:lpstr>EVARS</vt:lpstr>
      <vt:lpstr>CeGIDD</vt:lpstr>
      <vt:lpstr>Centre de Santé Sexuelle</vt:lpstr>
      <vt:lpstr>Leurs missions communes</vt:lpstr>
      <vt:lpstr>Leurs différences</vt:lpstr>
      <vt:lpstr>Présentation PowerPoint</vt:lpstr>
      <vt:lpstr>EVARS</vt:lpstr>
      <vt:lpstr>CeGIDD</vt:lpstr>
      <vt:lpstr>CSS</vt:lpstr>
      <vt:lpstr>Présentation PowerPoint</vt:lpstr>
    </vt:vector>
  </TitlesOfParts>
  <Company>CHU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JAMAIN Jessica</dc:creator>
  <cp:lastModifiedBy>Jessica Jamain</cp:lastModifiedBy>
  <cp:revision>1</cp:revision>
  <dcterms:created xsi:type="dcterms:W3CDTF">2023-05-17T14:50:56Z</dcterms:created>
  <dcterms:modified xsi:type="dcterms:W3CDTF">2026-03-12T12:33:42Z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0x01010057E5EF18D2ABC242B629F8DA70762326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